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8" r:id="rId3"/>
    <p:sldId id="257" r:id="rId4"/>
    <p:sldId id="258" r:id="rId5"/>
    <p:sldId id="260" r:id="rId6"/>
    <p:sldId id="259" r:id="rId7"/>
    <p:sldId id="271" r:id="rId8"/>
    <p:sldId id="270" r:id="rId9"/>
    <p:sldId id="272" r:id="rId10"/>
    <p:sldId id="273" r:id="rId11"/>
    <p:sldId id="261" r:id="rId12"/>
    <p:sldId id="264" r:id="rId13"/>
    <p:sldId id="279" r:id="rId14"/>
    <p:sldId id="262" r:id="rId15"/>
    <p:sldId id="280" r:id="rId16"/>
    <p:sldId id="301" r:id="rId17"/>
    <p:sldId id="269" r:id="rId18"/>
    <p:sldId id="274" r:id="rId19"/>
    <p:sldId id="275" r:id="rId20"/>
    <p:sldId id="276" r:id="rId21"/>
    <p:sldId id="278" r:id="rId22"/>
    <p:sldId id="281" r:id="rId23"/>
    <p:sldId id="299" r:id="rId24"/>
    <p:sldId id="300" r:id="rId25"/>
    <p:sldId id="283" r:id="rId26"/>
    <p:sldId id="284" r:id="rId27"/>
    <p:sldId id="285" r:id="rId28"/>
    <p:sldId id="286" r:id="rId29"/>
    <p:sldId id="287" r:id="rId30"/>
    <p:sldId id="288" r:id="rId31"/>
    <p:sldId id="289" r:id="rId32"/>
    <p:sldId id="295" r:id="rId33"/>
    <p:sldId id="297"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Abraham" initials="SA" lastIdx="2" clrIdx="0">
    <p:extLst>
      <p:ext uri="{19B8F6BF-5375-455C-9EA6-DF929625EA0E}">
        <p15:presenceInfo xmlns:p15="http://schemas.microsoft.com/office/powerpoint/2012/main" userId="S-1-5-21-1547161642-492894223-682003330-2194" providerId="AD"/>
      </p:ext>
    </p:extLst>
  </p:cmAuthor>
  <p:cmAuthor id="2" name="Heather Calderone" initials="HC" lastIdx="6" clrIdx="1">
    <p:extLst>
      <p:ext uri="{19B8F6BF-5375-455C-9EA6-DF929625EA0E}">
        <p15:presenceInfo xmlns:p15="http://schemas.microsoft.com/office/powerpoint/2012/main" userId="S-1-5-21-1547161642-492894223-682003330-2265" providerId="AD"/>
      </p:ext>
    </p:extLst>
  </p:cmAuthor>
  <p:cmAuthor id="3" name="Nicole Willmarth" initials="NW" lastIdx="4" clrIdx="2">
    <p:extLst>
      <p:ext uri="{19B8F6BF-5375-455C-9EA6-DF929625EA0E}">
        <p15:presenceInfo xmlns:p15="http://schemas.microsoft.com/office/powerpoint/2012/main" userId="S-1-5-21-1547161642-492894223-682003330-2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52" autoAdjust="0"/>
  </p:normalViewPr>
  <p:slideViewPr>
    <p:cSldViewPr snapToGrid="0" snapToObjects="1">
      <p:cViewPr varScale="1">
        <p:scale>
          <a:sx n="56" d="100"/>
          <a:sy n="56"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DD525-308C-422C-9A53-F635C572573F}" type="datetimeFigureOut">
              <a:rPr lang="en-US" smtClean="0"/>
              <a:t>3/17/2017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BEFD36-FC61-4D8E-BC64-19555B23A7C6}" type="slidenum">
              <a:rPr lang="en-US" smtClean="0"/>
              <a:t>‹#›</a:t>
            </a:fld>
            <a:endParaRPr lang="en-US"/>
          </a:p>
        </p:txBody>
      </p:sp>
    </p:spTree>
    <p:extLst>
      <p:ext uri="{BB962C8B-B14F-4D97-AF65-F5344CB8AC3E}">
        <p14:creationId xmlns:p14="http://schemas.microsoft.com/office/powerpoint/2010/main" val="181696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4BF27F-AA51-4846-91F4-17513EB1B688}" type="datetimeFigureOut">
              <a:rPr lang="en-US" smtClean="0"/>
              <a:t>3/17/2017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5D16D-A1CA-45DA-B927-A6A401A0DAE7}" type="slidenum">
              <a:rPr lang="en-US" smtClean="0"/>
              <a:t>‹#›</a:t>
            </a:fld>
            <a:endParaRPr lang="en-US"/>
          </a:p>
        </p:txBody>
      </p:sp>
    </p:spTree>
    <p:extLst>
      <p:ext uri="{BB962C8B-B14F-4D97-AF65-F5344CB8AC3E}">
        <p14:creationId xmlns:p14="http://schemas.microsoft.com/office/powerpoint/2010/main" val="12269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meeting.  This</a:t>
            </a:r>
            <a:r>
              <a:rPr lang="en-US" baseline="0" dirty="0" smtClean="0"/>
              <a:t> presentation is brought to you by </a:t>
            </a:r>
            <a:r>
              <a:rPr lang="en-US" dirty="0" smtClean="0"/>
              <a:t>the American Brain Tumor Association.</a:t>
            </a:r>
            <a:r>
              <a:rPr lang="en-US" baseline="0" dirty="0" smtClean="0"/>
              <a:t>  If you’re here, you’re most likely dealing with a brand new situation that can be overwhelming. You, your spouse, your child, or someone very close to you has a brain tumor. During this presentation, called Brain Tumor 101, I hope to provide you a general background about brain tumor statistics, tumor types, symptoms, and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[NAME] and [BACKGROUND].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get started.</a:t>
            </a:r>
            <a:endParaRPr lang="en-GB" b="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a:t>
            </a:fld>
            <a:endParaRPr lang="en-US"/>
          </a:p>
        </p:txBody>
      </p:sp>
    </p:spTree>
    <p:extLst>
      <p:ext uri="{BB962C8B-B14F-4D97-AF65-F5344CB8AC3E}">
        <p14:creationId xmlns:p14="http://schemas.microsoft.com/office/powerpoint/2010/main" val="204315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a brain tumor has been identified, t</a:t>
            </a:r>
            <a:r>
              <a:rPr lang="en-US" dirty="0" smtClean="0"/>
              <a:t>issue</a:t>
            </a:r>
            <a:r>
              <a:rPr lang="en-US" baseline="0" dirty="0" smtClean="0"/>
              <a:t> samples of the brain tumor are the most reliable method of diagnosis to determine the nature of the abnormality.</a:t>
            </a:r>
          </a:p>
          <a:p>
            <a:endParaRPr lang="en-US" baseline="0" dirty="0" smtClean="0"/>
          </a:p>
          <a:p>
            <a:r>
              <a:rPr lang="en-US" baseline="0" dirty="0" smtClean="0"/>
              <a:t>After the tumor’s cells are removed, a pathologist is able to examine the cell types under a microscope.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your </a:t>
            </a:r>
            <a:r>
              <a:rPr lang="en-US" baseline="0" dirty="0" smtClean="0"/>
              <a:t>doctor may </a:t>
            </a:r>
            <a:r>
              <a:rPr lang="en-US" baseline="0" dirty="0" smtClean="0"/>
              <a:t>perform other tests that will provide data about the genomic characteristics of the tumor. </a:t>
            </a:r>
            <a:r>
              <a:rPr lang="en-US" baseline="0" dirty="0" smtClean="0"/>
              <a:t>These are called biomarkers, and can be found in the abnormal cells themselves, or sometimes in the blood and other bodily fluids as well. Biomarker analysis </a:t>
            </a:r>
            <a:r>
              <a:rPr lang="en-US" baseline="0" dirty="0" smtClean="0"/>
              <a:t>is needed to determine the type of tumor and plan a course for treatment.</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10</a:t>
            </a:fld>
            <a:endParaRPr lang="en-US"/>
          </a:p>
        </p:txBody>
      </p:sp>
    </p:spTree>
    <p:extLst>
      <p:ext uri="{BB962C8B-B14F-4D97-AF65-F5344CB8AC3E}">
        <p14:creationId xmlns:p14="http://schemas.microsoft.com/office/powerpoint/2010/main" val="84112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Tumors are generally divided into two broad categories.</a:t>
            </a:r>
          </a:p>
          <a:p>
            <a:endParaRPr lang="en-US" baseline="0" dirty="0" smtClean="0"/>
          </a:p>
          <a:p>
            <a:r>
              <a:rPr lang="en-US" dirty="0" smtClean="0"/>
              <a:t>Brain tumors</a:t>
            </a:r>
            <a:r>
              <a:rPr lang="en-US" baseline="0" dirty="0" smtClean="0"/>
              <a:t> are either </a:t>
            </a:r>
            <a:r>
              <a:rPr lang="en-US" b="1" baseline="0" dirty="0" smtClean="0"/>
              <a:t>primary</a:t>
            </a:r>
            <a:r>
              <a:rPr lang="en-US" baseline="0" dirty="0" smtClean="0"/>
              <a:t> or </a:t>
            </a:r>
            <a:r>
              <a:rPr lang="en-US" b="1" baseline="0" dirty="0" smtClean="0"/>
              <a:t>metastatic</a:t>
            </a:r>
            <a:r>
              <a:rPr lang="en-US" baseline="0" dirty="0" smtClean="0"/>
              <a:t> in nature. The main difference is where the tumor originates.</a:t>
            </a:r>
          </a:p>
          <a:p>
            <a:endParaRPr lang="en-US" baseline="0" dirty="0" smtClean="0"/>
          </a:p>
          <a:p>
            <a:r>
              <a:rPr lang="en-US" b="1" baseline="0" dirty="0" smtClean="0"/>
              <a:t>Primary brain tumors </a:t>
            </a:r>
            <a:r>
              <a:rPr lang="en-US" baseline="0" dirty="0" smtClean="0"/>
              <a:t>begin in the brain, and tend to stay in the brain. As previously stated, nearly 70,000 brain tumors are diagnosed annually, and about 4,600 of these cases are in children. Nearly 700,000 people are living with a primary brain tumor. Primary brain tumors may be benign – meaning they are not cancerous – or they may be malignant (or cancerous). Some tumors are “in between” and cannot easily be classified as benign or malignant.</a:t>
            </a:r>
          </a:p>
          <a:p>
            <a:endParaRPr lang="en-US" baseline="0" dirty="0" smtClean="0"/>
          </a:p>
          <a:p>
            <a:r>
              <a:rPr lang="en-US" b="1" baseline="0" dirty="0" smtClean="0"/>
              <a:t>Metastatic tumors </a:t>
            </a:r>
            <a:r>
              <a:rPr lang="en-US" baseline="0" dirty="0" smtClean="0"/>
              <a:t>begin as a cancer somewhere else in the body and spread to the brain. They are almost always malignant.</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11</a:t>
            </a:fld>
            <a:endParaRPr lang="en-US"/>
          </a:p>
        </p:txBody>
      </p:sp>
    </p:spTree>
    <p:extLst>
      <p:ext uri="{BB962C8B-B14F-4D97-AF65-F5344CB8AC3E}">
        <p14:creationId xmlns:p14="http://schemas.microsoft.com/office/powerpoint/2010/main" val="2759641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MRI Scans </a:t>
            </a:r>
            <a:r>
              <a:rPr lang="en-US" baseline="0" dirty="0" smtClean="0"/>
              <a:t>of primary and metastatic brain tumors. About two thirds of patients with metastatic brain tumors have more than one tumor.</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12</a:t>
            </a:fld>
            <a:endParaRPr lang="en-US"/>
          </a:p>
        </p:txBody>
      </p:sp>
    </p:spTree>
    <p:extLst>
      <p:ext uri="{BB962C8B-B14F-4D97-AF65-F5344CB8AC3E}">
        <p14:creationId xmlns:p14="http://schemas.microsoft.com/office/powerpoint/2010/main" val="159379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Metastatic tumors</a:t>
            </a:r>
            <a:r>
              <a:rPr lang="en-US" baseline="0" dirty="0" smtClean="0"/>
              <a:t> are considered an extension of the tumor from the primary cancer site, such as breast, lung, or skin.  A person may have just one tumor, but as previously stated, two thirds of the time, there will be more than one tumor. Metastatic tumors are commonly treated by the medical oncologist who has been treating the cancer at the primary site. Neuro-oncologists – doctors who specialize in brain tumors – can also be consulted.</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13</a:t>
            </a:fld>
            <a:endParaRPr lang="en-US"/>
          </a:p>
        </p:txBody>
      </p:sp>
    </p:spTree>
    <p:extLst>
      <p:ext uri="{BB962C8B-B14F-4D97-AF65-F5344CB8AC3E}">
        <p14:creationId xmlns:p14="http://schemas.microsoft.com/office/powerpoint/2010/main" val="2197803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a:t>
            </a:r>
            <a:r>
              <a:rPr lang="en-US" baseline="0" dirty="0" smtClean="0"/>
              <a:t> brain tumors start in the brain. The type of tumor is determined by what type of cell the tumor is made of. For example, an astrocytoma tumor is made of mutated astrocyte cells. Classification is changing based upon the biology of the tumor, including the biomarkers we discussed before. The Central Brain Tumor Registry is the organization that tracks the statistics of primary brain tumors.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14</a:t>
            </a:fld>
            <a:endParaRPr lang="en-US"/>
          </a:p>
        </p:txBody>
      </p:sp>
    </p:spTree>
    <p:extLst>
      <p:ext uri="{BB962C8B-B14F-4D97-AF65-F5344CB8AC3E}">
        <p14:creationId xmlns:p14="http://schemas.microsoft.com/office/powerpoint/2010/main" val="196000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Benign brain tumors are considered noncancerous.</a:t>
            </a:r>
            <a:r>
              <a:rPr lang="en-US" sz="1200" b="0" i="0" kern="1200" baseline="0" dirty="0" smtClean="0">
                <a:solidFill>
                  <a:schemeClr val="tx1"/>
                </a:solidFill>
                <a:effectLst/>
                <a:latin typeface="+mn-lt"/>
                <a:ea typeface="+mn-ea"/>
                <a:cs typeface="+mn-cs"/>
              </a:rPr>
              <a:t> They are slow growing. Even if a tumor is benign, the tumor can affect function depending on its location. A malignant tumor is faster growing and invades the brain.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15</a:t>
            </a:fld>
            <a:endParaRPr lang="en-US"/>
          </a:p>
        </p:txBody>
      </p:sp>
    </p:spTree>
    <p:extLst>
      <p:ext uri="{BB962C8B-B14F-4D97-AF65-F5344CB8AC3E}">
        <p14:creationId xmlns:p14="http://schemas.microsoft.com/office/powerpoint/2010/main" val="409558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Tumors</a:t>
            </a:r>
            <a:r>
              <a:rPr lang="en-US" baseline="0" dirty="0" smtClean="0"/>
              <a:t> are given a “grade” – one through four – to help your care team plan treatment. The grade levels are part of an international system put in place by the World Health Organization. The tumors are graded according to their malignancy.</a:t>
            </a:r>
          </a:p>
          <a:p>
            <a:endParaRPr lang="en-US" baseline="0" dirty="0" smtClean="0"/>
          </a:p>
          <a:p>
            <a:pPr marL="171450" indent="-171450">
              <a:buFont typeface="Arial" panose="020B0604020202020204" pitchFamily="34" charset="0"/>
              <a:buChar char="•"/>
            </a:pPr>
            <a:r>
              <a:rPr lang="en-US" baseline="0" dirty="0" smtClean="0"/>
              <a:t>Grade I tumors are the least malignant and are usually associated with long-term survival. They grow slowly, and can often be effectively removed by surgery.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Grade II tumors are relatively slow-growing and can spread into nearby</a:t>
            </a:r>
            <a:r>
              <a:rPr lang="en-US" baseline="0" dirty="0" smtClean="0"/>
              <a:t> normal tissue. They can recur, sometimes as a higher-grade tumor.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Grade III tumors are considered malignant. The cells of a grade III tumor are more actively reproducing and grow into nearby brain tissue. These tumors tend to recur.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Grade IV tumors are the most malignant. They reproduce rapidly, and may even form new blood vessels to fuel their rapid growth.</a:t>
            </a:r>
          </a:p>
          <a:p>
            <a:endParaRPr lang="en-US" baseline="0" dirty="0" smtClean="0"/>
          </a:p>
          <a:p>
            <a:r>
              <a:rPr lang="en-US" baseline="0" dirty="0" smtClean="0"/>
              <a:t>Within the tumor there may be different “grades” of cells. Some cells may be growing more slowly while others are growing rapidly. The tumor is graded based on the most malignant cells detected.</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16</a:t>
            </a:fld>
            <a:endParaRPr lang="en-US"/>
          </a:p>
        </p:txBody>
      </p:sp>
    </p:spTree>
    <p:extLst>
      <p:ext uri="{BB962C8B-B14F-4D97-AF65-F5344CB8AC3E}">
        <p14:creationId xmlns:p14="http://schemas.microsoft.com/office/powerpoint/2010/main" val="118073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tumor</a:t>
            </a:r>
            <a:r>
              <a:rPr lang="en-US" baseline="0" dirty="0" smtClean="0"/>
              <a:t> types include meningioma and glioma, which includes low grade astrocytoma, malignant astrocytoma, glioblastoma and oligodendroglioma. The next most common tumors include medulloblastoma, ependymoma and </a:t>
            </a:r>
            <a:r>
              <a:rPr lang="en-US" baseline="0" dirty="0" err="1" smtClean="0"/>
              <a:t>pilocytic</a:t>
            </a:r>
            <a:r>
              <a:rPr lang="en-US" baseline="0" dirty="0" smtClean="0"/>
              <a:t> astrocytoma. These tumors are more common in children. </a:t>
            </a:r>
          </a:p>
          <a:p>
            <a:endParaRPr lang="en-US" baseline="0" dirty="0" smtClean="0"/>
          </a:p>
          <a:p>
            <a:r>
              <a:rPr lang="en-US" baseline="0" dirty="0" smtClean="0"/>
              <a:t>I’ll go into more detail about these common tumor types.</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17</a:t>
            </a:fld>
            <a:endParaRPr lang="en-US"/>
          </a:p>
        </p:txBody>
      </p:sp>
    </p:spTree>
    <p:extLst>
      <p:ext uri="{BB962C8B-B14F-4D97-AF65-F5344CB8AC3E}">
        <p14:creationId xmlns:p14="http://schemas.microsoft.com/office/powerpoint/2010/main" val="46228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meningioma arises from the meninges, the covering of the brain.  </a:t>
            </a:r>
          </a:p>
          <a:p>
            <a:endParaRPr lang="en-US" baseline="0" dirty="0" smtClean="0"/>
          </a:p>
          <a:p>
            <a:r>
              <a:rPr lang="en-US" baseline="0" dirty="0" smtClean="0"/>
              <a:t>The picture on the left shows the tumor, the large white spot in the lower right-hand section of the brain. The meningioma is labeled on the right. Most of the time, meningiomas are not actually invading the brain, they are just pushing on the brain.</a:t>
            </a:r>
          </a:p>
          <a:p>
            <a:endParaRPr lang="en-US" baseline="0" dirty="0" smtClean="0"/>
          </a:p>
          <a:p>
            <a:r>
              <a:rPr lang="en-US" baseline="0" dirty="0" err="1" smtClean="0"/>
              <a:t>Meningiomas</a:t>
            </a:r>
            <a:r>
              <a:rPr lang="en-US" baseline="0" dirty="0" smtClean="0"/>
              <a:t> are commonly slow growing and may not recur if the tumor is completely removed. A person can have neurological impairment if the meningioma is pushing on a functional area. For example, if the tumor is pushing on the optic nerves, there could be vision loss.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18</a:t>
            </a:fld>
            <a:endParaRPr lang="en-US"/>
          </a:p>
        </p:txBody>
      </p:sp>
    </p:spTree>
    <p:extLst>
      <p:ext uri="{BB962C8B-B14F-4D97-AF65-F5344CB8AC3E}">
        <p14:creationId xmlns:p14="http://schemas.microsoft.com/office/powerpoint/2010/main" val="297422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Gliomas </a:t>
            </a:r>
            <a:r>
              <a:rPr lang="en-US" dirty="0" smtClean="0"/>
              <a:t>arise from the glial cells which</a:t>
            </a:r>
            <a:r>
              <a:rPr lang="en-US" baseline="0" dirty="0" smtClean="0"/>
              <a:t> surround the nerve cells in the brain. They are the most numerous cells in the central nervous system.</a:t>
            </a:r>
          </a:p>
          <a:p>
            <a:endParaRPr lang="en-US" baseline="0" dirty="0" smtClean="0"/>
          </a:p>
          <a:p>
            <a:r>
              <a:rPr lang="en-US" baseline="0" dirty="0" smtClean="0"/>
              <a:t>Malignant primary brain tumors, such as a glioblastomas, typically </a:t>
            </a:r>
            <a:r>
              <a:rPr lang="en-US" sz="1200" b="0" i="0" kern="1200" dirty="0" smtClean="0">
                <a:solidFill>
                  <a:schemeClr val="tx1"/>
                </a:solidFill>
                <a:effectLst/>
                <a:latin typeface="+mn-lt"/>
                <a:ea typeface="+mn-ea"/>
                <a:cs typeface="+mn-cs"/>
              </a:rPr>
              <a:t>grow faster than benign tumors, and aggressively invade surrounding tissue. </a:t>
            </a:r>
          </a:p>
          <a:p>
            <a:endParaRPr lang="en-US" sz="1200" b="0" i="0" kern="1200" dirty="0" smtClean="0">
              <a:solidFill>
                <a:schemeClr val="tx1"/>
              </a:solidFill>
              <a:effectLst/>
              <a:latin typeface="+mn-lt"/>
              <a:ea typeface="+mn-ea"/>
              <a:cs typeface="+mn-cs"/>
            </a:endParaRPr>
          </a:p>
          <a:p>
            <a:r>
              <a:rPr lang="en-US" baseline="0" dirty="0" smtClean="0"/>
              <a:t>There are many different types of glial cells, so many of the names of gliomas refer to the types of cells affected.</a:t>
            </a:r>
          </a:p>
          <a:p>
            <a:endParaRPr lang="en-US" baseline="0" dirty="0" smtClean="0"/>
          </a:p>
          <a:p>
            <a:pPr marL="171450" indent="-171450">
              <a:buFont typeface="Arial" panose="020B0604020202020204" pitchFamily="34" charset="0"/>
              <a:buChar char="•"/>
            </a:pPr>
            <a:r>
              <a:rPr lang="en-US" baseline="0" dirty="0" smtClean="0"/>
              <a:t>For example, </a:t>
            </a:r>
            <a:r>
              <a:rPr lang="en-US" baseline="0" dirty="0" err="1" smtClean="0"/>
              <a:t>astocytomas</a:t>
            </a:r>
            <a:r>
              <a:rPr lang="en-US" baseline="0" dirty="0" smtClean="0"/>
              <a:t> develop in the glial cells called astrocytes, which form connective tissue in the brain.</a:t>
            </a:r>
          </a:p>
          <a:p>
            <a:pPr marL="171450" indent="-171450">
              <a:buFont typeface="Arial" panose="020B0604020202020204" pitchFamily="34" charset="0"/>
              <a:buChar char="•"/>
            </a:pPr>
            <a:r>
              <a:rPr lang="en-US" baseline="0" dirty="0" err="1" smtClean="0"/>
              <a:t>Oligodendrogliomas</a:t>
            </a:r>
            <a:r>
              <a:rPr lang="en-US" baseline="0" dirty="0" smtClean="0"/>
              <a:t> develop in the oligodendrocytes, which are glial cells that make up the brain’s supportive tissue.</a:t>
            </a:r>
          </a:p>
          <a:p>
            <a:pPr marL="171450" indent="-171450">
              <a:buFont typeface="Arial" panose="020B0604020202020204" pitchFamily="34" charset="0"/>
              <a:buChar char="•"/>
            </a:pPr>
            <a:r>
              <a:rPr lang="en-US" baseline="0" dirty="0" smtClean="0"/>
              <a:t>A mixed glioma is made up of more than one type of glial cell; however, with new technologies, doctors are now able to more accurately diagnose these tumors as either </a:t>
            </a:r>
            <a:r>
              <a:rPr lang="en-US" baseline="0" dirty="0" err="1" smtClean="0"/>
              <a:t>astro</a:t>
            </a:r>
            <a:r>
              <a:rPr lang="en-US" baseline="0" dirty="0" smtClean="0"/>
              <a:t>- or </a:t>
            </a:r>
            <a:r>
              <a:rPr lang="en-US" baseline="0" dirty="0" err="1" smtClean="0"/>
              <a:t>oligodenroglioma</a:t>
            </a:r>
            <a:r>
              <a:rPr lang="en-US" baseline="0" dirty="0" smtClean="0"/>
              <a:t>, so this diagnosis is becoming more rare.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19</a:t>
            </a:fld>
            <a:endParaRPr lang="en-US"/>
          </a:p>
        </p:txBody>
      </p:sp>
    </p:spTree>
    <p:extLst>
      <p:ext uri="{BB962C8B-B14F-4D97-AF65-F5344CB8AC3E}">
        <p14:creationId xmlns:p14="http://schemas.microsoft.com/office/powerpoint/2010/main" val="226879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tell from the others here today and the statistics on this page, you are not alone.</a:t>
            </a:r>
          </a:p>
          <a:p>
            <a:endParaRPr lang="en-US" baseline="0" dirty="0" smtClean="0"/>
          </a:p>
          <a:p>
            <a:r>
              <a:rPr lang="en-US" baseline="0" dirty="0" smtClean="0"/>
              <a:t>Here are some facts about the prevalence of brain tumors and types in the United States.</a:t>
            </a:r>
          </a:p>
          <a:p>
            <a:endParaRPr lang="en-US" baseline="0" dirty="0" smtClean="0"/>
          </a:p>
          <a:p>
            <a:r>
              <a:rPr lang="en-US" baseline="0" dirty="0" smtClean="0"/>
              <a:t>[Read bullets from page] </a:t>
            </a:r>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2</a:t>
            </a:fld>
            <a:endParaRPr lang="en-US"/>
          </a:p>
        </p:txBody>
      </p:sp>
    </p:spTree>
    <p:extLst>
      <p:ext uri="{BB962C8B-B14F-4D97-AF65-F5344CB8AC3E}">
        <p14:creationId xmlns:p14="http://schemas.microsoft.com/office/powerpoint/2010/main" val="156733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a:t>
            </a:r>
            <a:r>
              <a:rPr lang="en-US" baseline="0" dirty="0" smtClean="0"/>
              <a:t> of an Anaplastic Astrocytoma, a type of glioma. It is also called a grade III a</a:t>
            </a:r>
            <a:r>
              <a:rPr lang="en-US" sz="1200" b="0" i="0" kern="1200" dirty="0" smtClean="0">
                <a:solidFill>
                  <a:schemeClr val="tx1"/>
                </a:solidFill>
                <a:effectLst/>
                <a:latin typeface="+mn-lt"/>
                <a:ea typeface="+mn-ea"/>
                <a:cs typeface="+mn-cs"/>
              </a:rPr>
              <a:t>strocytoma, or a grade III malignant astrocytoma.</a:t>
            </a:r>
          </a:p>
        </p:txBody>
      </p:sp>
      <p:sp>
        <p:nvSpPr>
          <p:cNvPr id="4" name="Slide Number Placeholder 3"/>
          <p:cNvSpPr>
            <a:spLocks noGrp="1"/>
          </p:cNvSpPr>
          <p:nvPr>
            <p:ph type="sldNum" sz="quarter" idx="10"/>
          </p:nvPr>
        </p:nvSpPr>
        <p:spPr/>
        <p:txBody>
          <a:bodyPr/>
          <a:lstStyle/>
          <a:p>
            <a:fld id="{E795D16D-A1CA-45DA-B927-A6A401A0DAE7}" type="slidenum">
              <a:rPr lang="en-US" smtClean="0"/>
              <a:t>20</a:t>
            </a:fld>
            <a:endParaRPr lang="en-US"/>
          </a:p>
        </p:txBody>
      </p:sp>
    </p:spTree>
    <p:extLst>
      <p:ext uri="{BB962C8B-B14F-4D97-AF65-F5344CB8AC3E}">
        <p14:creationId xmlns:p14="http://schemas.microsoft.com/office/powerpoint/2010/main" val="2169477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 of a Glioblastoma, the most aggressive type</a:t>
            </a:r>
            <a:r>
              <a:rPr lang="en-US" baseline="0" dirty="0" smtClean="0"/>
              <a:t> of glioma. It is also known as a grade IV astrocytoma.</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21</a:t>
            </a:fld>
            <a:endParaRPr lang="en-US"/>
          </a:p>
        </p:txBody>
      </p:sp>
    </p:spTree>
    <p:extLst>
      <p:ext uri="{BB962C8B-B14F-4D97-AF65-F5344CB8AC3E}">
        <p14:creationId xmlns:p14="http://schemas.microsoft.com/office/powerpoint/2010/main" val="2113441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a:t>
            </a:r>
            <a:r>
              <a:rPr lang="en-US" baseline="0" dirty="0" smtClean="0"/>
              <a:t> tumors do not discriminate between people of color, or socio economic status, and have only a little difference between males and females. Younger adults tend to have low-grade tumors, and older adults will more likely have malignant tumors.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22</a:t>
            </a:fld>
            <a:endParaRPr lang="en-US"/>
          </a:p>
        </p:txBody>
      </p:sp>
    </p:spTree>
    <p:extLst>
      <p:ext uri="{BB962C8B-B14F-4D97-AF65-F5344CB8AC3E}">
        <p14:creationId xmlns:p14="http://schemas.microsoft.com/office/powerpoint/2010/main" val="392831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shows the types of tumors in children aged 0 to 19. Gliomas other than </a:t>
            </a:r>
            <a:r>
              <a:rPr lang="en-US" baseline="0" dirty="0" err="1" smtClean="0"/>
              <a:t>pilocytic</a:t>
            </a:r>
            <a:r>
              <a:rPr lang="en-US" baseline="0" dirty="0" smtClean="0"/>
              <a:t> </a:t>
            </a:r>
            <a:r>
              <a:rPr lang="en-US" baseline="0" dirty="0" err="1" smtClean="0"/>
              <a:t>astrocytomas</a:t>
            </a:r>
            <a:r>
              <a:rPr lang="en-US" baseline="0" dirty="0" smtClean="0"/>
              <a:t> are the most common tumor type. </a:t>
            </a:r>
            <a:r>
              <a:rPr lang="en-US" baseline="0" dirty="0" err="1" smtClean="0"/>
              <a:t>Pilocytic</a:t>
            </a:r>
            <a:r>
              <a:rPr lang="en-US" baseline="0" dirty="0" smtClean="0"/>
              <a:t> astrocytomas the next most common as seen on the blue line, followed by </a:t>
            </a:r>
            <a:r>
              <a:rPr lang="en-US" baseline="0" dirty="0" err="1" smtClean="0"/>
              <a:t>medulloblastomas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23</a:t>
            </a:fld>
            <a:endParaRPr lang="en-US"/>
          </a:p>
        </p:txBody>
      </p:sp>
    </p:spTree>
    <p:extLst>
      <p:ext uri="{BB962C8B-B14F-4D97-AF65-F5344CB8AC3E}">
        <p14:creationId xmlns:p14="http://schemas.microsoft.com/office/powerpoint/2010/main" val="3940196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tumor age groups form 20</a:t>
            </a:r>
            <a:r>
              <a:rPr lang="en-US" baseline="0" dirty="0" smtClean="0"/>
              <a:t> to 75+years. </a:t>
            </a:r>
            <a:r>
              <a:rPr lang="en-US" dirty="0" smtClean="0"/>
              <a:t>The incidence</a:t>
            </a:r>
            <a:r>
              <a:rPr lang="en-US" baseline="0" dirty="0" smtClean="0"/>
              <a:t> for meningioma rises as people grow older. </a:t>
            </a:r>
            <a:r>
              <a:rPr lang="en-US" baseline="0" dirty="0" err="1" smtClean="0"/>
              <a:t>Glioblastomas</a:t>
            </a:r>
            <a:r>
              <a:rPr lang="en-US" baseline="0" dirty="0" smtClean="0"/>
              <a:t> also rise in frequency with older age. Oligodendrogliomas, vestibular schwannomas and oligoastrocytoma frequencies remain largely the same over the years.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24</a:t>
            </a:fld>
            <a:endParaRPr lang="en-US"/>
          </a:p>
        </p:txBody>
      </p:sp>
    </p:spTree>
    <p:extLst>
      <p:ext uri="{BB962C8B-B14F-4D97-AF65-F5344CB8AC3E}">
        <p14:creationId xmlns:p14="http://schemas.microsoft.com/office/powerpoint/2010/main" val="252330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treatment for brain tumors include surgery, radiation therapy</a:t>
            </a:r>
            <a:r>
              <a:rPr lang="en-US" baseline="0" dirty="0" smtClean="0"/>
              <a:t> and chemotherapy. Surgery is used to remove as much of the tumor as possible without causing neurological harm. Radiation is used to disable cell reproduction and shrink the tumor. Chemotherapy is used to kill tumor cells or interfere with their growth. </a:t>
            </a:r>
          </a:p>
        </p:txBody>
      </p:sp>
      <p:sp>
        <p:nvSpPr>
          <p:cNvPr id="4" name="Slide Number Placeholder 3"/>
          <p:cNvSpPr>
            <a:spLocks noGrp="1"/>
          </p:cNvSpPr>
          <p:nvPr>
            <p:ph type="sldNum" sz="quarter" idx="10"/>
          </p:nvPr>
        </p:nvSpPr>
        <p:spPr/>
        <p:txBody>
          <a:bodyPr/>
          <a:lstStyle/>
          <a:p>
            <a:fld id="{E795D16D-A1CA-45DA-B927-A6A401A0DAE7}" type="slidenum">
              <a:rPr lang="en-US" smtClean="0"/>
              <a:t>25</a:t>
            </a:fld>
            <a:endParaRPr lang="en-US"/>
          </a:p>
        </p:txBody>
      </p:sp>
    </p:spTree>
    <p:extLst>
      <p:ext uri="{BB962C8B-B14F-4D97-AF65-F5344CB8AC3E}">
        <p14:creationId xmlns:p14="http://schemas.microsoft.com/office/powerpoint/2010/main" val="3005092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these traditional therapies, new</a:t>
            </a:r>
            <a:r>
              <a:rPr lang="en-US" baseline="0" dirty="0" smtClean="0"/>
              <a:t> treatments are always being researched.</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26</a:t>
            </a:fld>
            <a:endParaRPr lang="en-US"/>
          </a:p>
        </p:txBody>
      </p:sp>
    </p:spTree>
    <p:extLst>
      <p:ext uri="{BB962C8B-B14F-4D97-AF65-F5344CB8AC3E}">
        <p14:creationId xmlns:p14="http://schemas.microsoft.com/office/powerpoint/2010/main" val="1452603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medical technology advances, it’s opening up more options for treatment.</a:t>
            </a:r>
          </a:p>
          <a:p>
            <a:endParaRPr lang="en-US" baseline="0" dirty="0" smtClean="0"/>
          </a:p>
          <a:p>
            <a:pPr marL="171450" indent="-171450">
              <a:buFont typeface="Arial" panose="020B0604020202020204" pitchFamily="34" charset="0"/>
              <a:buChar char="•"/>
            </a:pPr>
            <a:r>
              <a:rPr lang="en-US" baseline="0" dirty="0" smtClean="0"/>
              <a:t>For example, better imaging during surgery leads to greater brain tumor visibility for the neurosurgeon and greater chances for more accurate tumor removal.</a:t>
            </a:r>
          </a:p>
          <a:p>
            <a:pPr marL="171450" indent="-171450">
              <a:buFont typeface="Arial" panose="020B0604020202020204" pitchFamily="34" charset="0"/>
              <a:buChar char="•"/>
            </a:pPr>
            <a:r>
              <a:rPr lang="en-US" baseline="0" dirty="0" smtClean="0"/>
              <a:t>Radiation oncologists have been experimenting with different types of radiation and radiation enhancers. </a:t>
            </a:r>
          </a:p>
          <a:p>
            <a:pPr marL="171450" indent="-171450">
              <a:buFont typeface="Arial" panose="020B0604020202020204" pitchFamily="34" charset="0"/>
              <a:buChar char="•"/>
            </a:pPr>
            <a:r>
              <a:rPr lang="en-US" baseline="0" dirty="0" smtClean="0"/>
              <a:t>Neuro oncologists are working with targeted drug therapies and drugs used for other purposes to be tried for brain tumors. </a:t>
            </a:r>
          </a:p>
          <a:p>
            <a:pPr marL="171450" indent="-171450">
              <a:buFont typeface="Arial" panose="020B0604020202020204" pitchFamily="34" charset="0"/>
              <a:buChar char="•"/>
            </a:pPr>
            <a:r>
              <a:rPr lang="en-US" baseline="0" dirty="0" smtClean="0"/>
              <a:t>They have also been using alternating electrical fields that disrupt cell growth, </a:t>
            </a:r>
          </a:p>
          <a:p>
            <a:pPr marL="171450" indent="-171450">
              <a:buFont typeface="Arial" panose="020B0604020202020204" pitchFamily="34" charset="0"/>
              <a:buChar char="•"/>
            </a:pPr>
            <a:r>
              <a:rPr lang="en-US" baseline="0" dirty="0" smtClean="0"/>
              <a:t>And trying new immune system enhancing drugs. </a:t>
            </a:r>
          </a:p>
          <a:p>
            <a:pPr marL="171450" indent="-171450">
              <a:buFont typeface="Arial" panose="020B0604020202020204" pitchFamily="34" charset="0"/>
              <a:buChar char="•"/>
            </a:pPr>
            <a:r>
              <a:rPr lang="en-US" baseline="0" dirty="0" smtClean="0"/>
              <a:t>And, as we’ve mentioned before, researchers continue to seek answers about tumors through identifying DNA biomarkers in blood and other fluids.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are in a very active and exciting time of brain tumor research.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27</a:t>
            </a:fld>
            <a:endParaRPr lang="en-US"/>
          </a:p>
        </p:txBody>
      </p:sp>
    </p:spTree>
    <p:extLst>
      <p:ext uri="{BB962C8B-B14F-4D97-AF65-F5344CB8AC3E}">
        <p14:creationId xmlns:p14="http://schemas.microsoft.com/office/powerpoint/2010/main" val="3311755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person with a brain tumor is given a diagnosis and treatment plan, along with a prognosis.</a:t>
            </a:r>
          </a:p>
          <a:p>
            <a:endParaRPr lang="en-US" baseline="0" dirty="0" smtClean="0"/>
          </a:p>
          <a:p>
            <a:r>
              <a:rPr lang="en-US" baseline="0" dirty="0" smtClean="0"/>
              <a:t>A p</a:t>
            </a:r>
            <a:r>
              <a:rPr lang="en-US" dirty="0" smtClean="0"/>
              <a:t>rognosis</a:t>
            </a:r>
            <a:r>
              <a:rPr lang="en-US" baseline="0" dirty="0" smtClean="0"/>
              <a:t> is the prediction of how long someone may live with the tumor. </a:t>
            </a:r>
          </a:p>
          <a:p>
            <a:endParaRPr lang="en-US" baseline="0" dirty="0" smtClean="0"/>
          </a:p>
          <a:p>
            <a:r>
              <a:rPr lang="en-US" baseline="0" dirty="0" smtClean="0"/>
              <a:t>If the tumor is benign, the prognosis is based on how much of the tumor is removed. The more the tumor is removed, the better prognosis. A person may live a long time with a benign tumor, but if it is located in an area that controls functions such as speech, vision, movement or memory, it can impact quality of life. </a:t>
            </a:r>
          </a:p>
          <a:p>
            <a:endParaRPr lang="en-US" baseline="0" dirty="0" smtClean="0"/>
          </a:p>
          <a:p>
            <a:r>
              <a:rPr lang="en-US" baseline="0" dirty="0" smtClean="0"/>
              <a:t>For malignant brain tumors, poorer survival is associated with age greater than 45 years, the amount of tumor removed, and tumor type. </a:t>
            </a:r>
          </a:p>
          <a:p>
            <a:endParaRPr lang="en-US" baseline="0" dirty="0" smtClean="0"/>
          </a:p>
          <a:p>
            <a:r>
              <a:rPr lang="en-US" baseline="0" dirty="0" smtClean="0"/>
              <a:t>Not all brain tumors of the same type respond to treatment the same way. Every tumor has its own genomic make up even if it has the same name (e.g., Glioblastoma). If someone has other illnesses or is poorly functioning, the survival time may be shortened. Tumor location also affects survival.</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28</a:t>
            </a:fld>
            <a:endParaRPr lang="en-US"/>
          </a:p>
        </p:txBody>
      </p:sp>
    </p:spTree>
    <p:extLst>
      <p:ext uri="{BB962C8B-B14F-4D97-AF65-F5344CB8AC3E}">
        <p14:creationId xmlns:p14="http://schemas.microsoft.com/office/powerpoint/2010/main" val="2168922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changes can occur due to the tumor or treatment. These are some of the symptoms. They often impact the patient’s ability to function as before. </a:t>
            </a:r>
          </a:p>
          <a:p>
            <a:endParaRPr lang="en-US" baseline="0" dirty="0" smtClean="0"/>
          </a:p>
          <a:p>
            <a:r>
              <a:rPr lang="en-US" baseline="0" dirty="0" smtClean="0"/>
              <a:t>[Read bullets]</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29</a:t>
            </a:fld>
            <a:endParaRPr lang="en-US"/>
          </a:p>
        </p:txBody>
      </p:sp>
    </p:spTree>
    <p:extLst>
      <p:ext uri="{BB962C8B-B14F-4D97-AF65-F5344CB8AC3E}">
        <p14:creationId xmlns:p14="http://schemas.microsoft.com/office/powerpoint/2010/main" val="237257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just mentioned that there are</a:t>
            </a:r>
            <a:r>
              <a:rPr lang="en-US" baseline="0" dirty="0" smtClean="0">
                <a:solidFill>
                  <a:srgbClr val="FF0000"/>
                </a:solidFill>
              </a:rPr>
              <a:t> more than </a:t>
            </a:r>
            <a:r>
              <a:rPr lang="en-US" baseline="0" dirty="0" smtClean="0"/>
              <a:t>100 types of brain tumors. However, all brain tumors have some factors in common. Let‘s start by defining what a brain tumor is, and common terms you might hear that </a:t>
            </a:r>
            <a:r>
              <a:rPr lang="en-US" b="0" baseline="0" dirty="0" smtClean="0"/>
              <a:t>describe brain tumors.</a:t>
            </a:r>
            <a:endParaRPr lang="en-US" b="0" dirty="0"/>
          </a:p>
        </p:txBody>
      </p:sp>
      <p:sp>
        <p:nvSpPr>
          <p:cNvPr id="4" name="Slide Number Placeholder 3"/>
          <p:cNvSpPr>
            <a:spLocks noGrp="1"/>
          </p:cNvSpPr>
          <p:nvPr>
            <p:ph type="sldNum" sz="quarter" idx="10"/>
          </p:nvPr>
        </p:nvSpPr>
        <p:spPr/>
        <p:txBody>
          <a:bodyPr/>
          <a:lstStyle/>
          <a:p>
            <a:fld id="{E795D16D-A1CA-45DA-B927-A6A401A0DAE7}" type="slidenum">
              <a:rPr lang="en-US" smtClean="0"/>
              <a:t>3</a:t>
            </a:fld>
            <a:endParaRPr lang="en-US"/>
          </a:p>
        </p:txBody>
      </p:sp>
    </p:spTree>
    <p:extLst>
      <p:ext uri="{BB962C8B-B14F-4D97-AF65-F5344CB8AC3E}">
        <p14:creationId xmlns:p14="http://schemas.microsoft.com/office/powerpoint/2010/main" val="243103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diagnosed with benign tumors have similar problems to patients with malignant tumors. Unfortunately, these problems can cause changes in many aspects of one’s life. </a:t>
            </a:r>
          </a:p>
          <a:p>
            <a:endParaRPr lang="en-US" baseline="0" dirty="0" smtClean="0"/>
          </a:p>
          <a:p>
            <a:r>
              <a:rPr lang="en-US" baseline="0" dirty="0" smtClean="0"/>
              <a:t>[read bullets]</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30</a:t>
            </a:fld>
            <a:endParaRPr lang="en-US"/>
          </a:p>
        </p:txBody>
      </p:sp>
    </p:spTree>
    <p:extLst>
      <p:ext uri="{BB962C8B-B14F-4D97-AF65-F5344CB8AC3E}">
        <p14:creationId xmlns:p14="http://schemas.microsoft.com/office/powerpoint/2010/main" val="3683437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aspects are very important. Having a brain tumor is a family disease because it affects</a:t>
            </a:r>
            <a:r>
              <a:rPr lang="en-US" baseline="0" dirty="0" smtClean="0"/>
              <a:t> everyone. </a:t>
            </a:r>
          </a:p>
          <a:p>
            <a:endParaRPr lang="en-US" baseline="0" dirty="0" smtClean="0"/>
          </a:p>
          <a:p>
            <a:r>
              <a:rPr lang="en-US" baseline="0" dirty="0" smtClean="0"/>
              <a:t>[read bullets]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31</a:t>
            </a:fld>
            <a:endParaRPr lang="en-US"/>
          </a:p>
        </p:txBody>
      </p:sp>
    </p:spTree>
    <p:extLst>
      <p:ext uri="{BB962C8B-B14F-4D97-AF65-F5344CB8AC3E}">
        <p14:creationId xmlns:p14="http://schemas.microsoft.com/office/powerpoint/2010/main" val="811788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recap, we’ve gone through the basics about</a:t>
            </a:r>
            <a:r>
              <a:rPr lang="en-US" baseline="0" dirty="0" smtClean="0"/>
              <a:t> brain tumors today.</a:t>
            </a:r>
          </a:p>
          <a:p>
            <a:endParaRPr lang="en-US" baseline="0" dirty="0" smtClean="0"/>
          </a:p>
          <a:p>
            <a:r>
              <a:rPr lang="en-US" baseline="0" dirty="0" smtClean="0"/>
              <a:t>We’ve explored major types of tumors, as well as specific types. We’ve talked about diagnosis, treatment and some of the effects of brain tumors.</a:t>
            </a:r>
          </a:p>
          <a:p>
            <a:endParaRPr lang="en-US" baseline="0" dirty="0" smtClean="0"/>
          </a:p>
          <a:p>
            <a:r>
              <a:rPr lang="en-US" baseline="0" dirty="0" smtClean="0"/>
              <a:t>Obviously, there is a lot more to know about brain tumors.</a:t>
            </a:r>
          </a:p>
        </p:txBody>
      </p:sp>
      <p:sp>
        <p:nvSpPr>
          <p:cNvPr id="4" name="Slide Number Placeholder 3"/>
          <p:cNvSpPr>
            <a:spLocks noGrp="1"/>
          </p:cNvSpPr>
          <p:nvPr>
            <p:ph type="sldNum" sz="quarter" idx="10"/>
          </p:nvPr>
        </p:nvSpPr>
        <p:spPr/>
        <p:txBody>
          <a:bodyPr/>
          <a:lstStyle/>
          <a:p>
            <a:fld id="{E795D16D-A1CA-45DA-B927-A6A401A0DAE7}" type="slidenum">
              <a:rPr lang="en-US" smtClean="0"/>
              <a:t>32</a:t>
            </a:fld>
            <a:endParaRPr lang="en-US"/>
          </a:p>
        </p:txBody>
      </p:sp>
    </p:spTree>
    <p:extLst>
      <p:ext uri="{BB962C8B-B14F-4D97-AF65-F5344CB8AC3E}">
        <p14:creationId xmlns:p14="http://schemas.microsoft.com/office/powerpoint/2010/main" val="3319644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 Brain Tumor Association is here to help you through your brain tumor journey</a:t>
            </a:r>
            <a:r>
              <a:rPr lang="en-US" baseline="0" dirty="0" smtClean="0"/>
              <a:t>. Y</a:t>
            </a:r>
            <a:r>
              <a:rPr lang="en-US" dirty="0" smtClean="0"/>
              <a:t>ou can call the ABTA </a:t>
            </a:r>
            <a:r>
              <a:rPr lang="en-US" dirty="0" err="1" smtClean="0"/>
              <a:t>CareLine</a:t>
            </a:r>
            <a:r>
              <a:rPr lang="en-US" dirty="0" smtClean="0"/>
              <a:t> or find</a:t>
            </a:r>
            <a:r>
              <a:rPr lang="en-US" baseline="0" dirty="0" smtClean="0"/>
              <a:t> more information on their website at any time of the day or night.</a:t>
            </a:r>
          </a:p>
          <a:p>
            <a:endParaRPr lang="en-US" baseline="0" dirty="0" smtClean="0"/>
          </a:p>
          <a:p>
            <a:r>
              <a:rPr lang="en-US" baseline="0" dirty="0" smtClean="0"/>
              <a:t>Thank you for joining me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33</a:t>
            </a:fld>
            <a:endParaRPr lang="en-US"/>
          </a:p>
        </p:txBody>
      </p:sp>
    </p:spTree>
    <p:extLst>
      <p:ext uri="{BB962C8B-B14F-4D97-AF65-F5344CB8AC3E}">
        <p14:creationId xmlns:p14="http://schemas.microsoft.com/office/powerpoint/2010/main" val="335818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brains, along with the rest of our body, are</a:t>
            </a:r>
            <a:r>
              <a:rPr lang="en-US" baseline="0" dirty="0" smtClean="0"/>
              <a:t> made up of cells. In a typical adult body, new cells only form to replace old or damaged ones. In children, new cells form to help children grow and develop.</a:t>
            </a:r>
          </a:p>
          <a:p>
            <a:endParaRPr lang="en-US" baseline="0" dirty="0" smtClean="0"/>
          </a:p>
          <a:p>
            <a:r>
              <a:rPr lang="en-US" baseline="0" dirty="0" smtClean="0"/>
              <a:t>Sometimes, a collection of abnormal cells begins to multiply where they are not needed. One abnormal cell becomes two, two become four, four becomes eight, and they develop into a lump of cells. </a:t>
            </a:r>
          </a:p>
          <a:p>
            <a:endParaRPr lang="en-US" baseline="0" dirty="0" smtClean="0"/>
          </a:p>
          <a:p>
            <a:r>
              <a:rPr lang="en-US" baseline="0" dirty="0" smtClean="0"/>
              <a:t>When this lump of cells grows in the brain or the central spine canal, it is called a </a:t>
            </a:r>
            <a:r>
              <a:rPr lang="en-US" b="0" baseline="0" dirty="0" smtClean="0"/>
              <a:t>brain tumor.</a:t>
            </a:r>
          </a:p>
        </p:txBody>
      </p:sp>
      <p:sp>
        <p:nvSpPr>
          <p:cNvPr id="4" name="Slide Number Placeholder 3"/>
          <p:cNvSpPr>
            <a:spLocks noGrp="1"/>
          </p:cNvSpPr>
          <p:nvPr>
            <p:ph type="sldNum" sz="quarter" idx="10"/>
          </p:nvPr>
        </p:nvSpPr>
        <p:spPr/>
        <p:txBody>
          <a:bodyPr/>
          <a:lstStyle/>
          <a:p>
            <a:fld id="{E795D16D-A1CA-45DA-B927-A6A401A0DAE7}" type="slidenum">
              <a:rPr lang="en-US" smtClean="0"/>
              <a:t>4</a:t>
            </a:fld>
            <a:endParaRPr lang="en-US"/>
          </a:p>
        </p:txBody>
      </p:sp>
    </p:spTree>
    <p:extLst>
      <p:ext uri="{BB962C8B-B14F-4D97-AF65-F5344CB8AC3E}">
        <p14:creationId xmlns:p14="http://schemas.microsoft.com/office/powerpoint/2010/main" val="95935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Cells begin to multiply out of control when normal cells acquire an error – usually called a mutation – in their DNA. </a:t>
            </a:r>
            <a:r>
              <a:rPr lang="en-US" dirty="0" smtClean="0"/>
              <a:t>Researchers</a:t>
            </a:r>
            <a:r>
              <a:rPr lang="en-US" baseline="0" dirty="0" smtClean="0"/>
              <a:t> are examining a number of factors that could contribute to the causes of cell mutation. Some of these factors are highlighted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 typeface="Arial" panose="020B0604020202020204" pitchFamily="34" charset="0"/>
              <a:buChar char="•"/>
            </a:pPr>
            <a:r>
              <a:rPr lang="en-US" baseline="0" dirty="0" smtClean="0"/>
              <a:t>There may be multiple insults – or injuries – to the cell from physical trauma, radiation, or carcinogens.</a:t>
            </a:r>
          </a:p>
          <a:p>
            <a:pPr marL="171450" indent="-171450">
              <a:buFont typeface="Arial" panose="020B0604020202020204" pitchFamily="34" charset="0"/>
              <a:buChar char="•"/>
            </a:pPr>
            <a:r>
              <a:rPr lang="en-US" baseline="0" dirty="0" smtClean="0"/>
              <a:t>Perhaps a single traumatic hit damaged the cell and caused the abnormality.</a:t>
            </a:r>
          </a:p>
          <a:p>
            <a:pPr marL="171450" indent="-171450">
              <a:buFont typeface="Arial" panose="020B0604020202020204" pitchFamily="34" charset="0"/>
              <a:buChar char="•"/>
            </a:pPr>
            <a:r>
              <a:rPr lang="en-US" baseline="0" dirty="0" smtClean="0"/>
              <a:t>A compromised immune system may allow mutated cells to continue living and growing.</a:t>
            </a:r>
          </a:p>
          <a:p>
            <a:pPr marL="171450" indent="-171450">
              <a:buFont typeface="Arial" panose="020B0604020202020204" pitchFamily="34" charset="0"/>
              <a:buChar char="•"/>
            </a:pPr>
            <a:r>
              <a:rPr lang="en-US" baseline="0" dirty="0" smtClean="0"/>
              <a:t>Cell-to-cell communication may also play a role. Cells in our bodies talk to each other through chemical signals. Although scientists are still learning about this, it is possible that some of these chemical signals may damage a cell’s DNA.</a:t>
            </a:r>
          </a:p>
        </p:txBody>
      </p:sp>
      <p:sp>
        <p:nvSpPr>
          <p:cNvPr id="4" name="Slide Number Placeholder 3"/>
          <p:cNvSpPr>
            <a:spLocks noGrp="1"/>
          </p:cNvSpPr>
          <p:nvPr>
            <p:ph type="sldNum" sz="quarter" idx="10"/>
          </p:nvPr>
        </p:nvSpPr>
        <p:spPr/>
        <p:txBody>
          <a:bodyPr/>
          <a:lstStyle/>
          <a:p>
            <a:fld id="{E795D16D-A1CA-45DA-B927-A6A401A0DAE7}" type="slidenum">
              <a:rPr lang="en-US" smtClean="0"/>
              <a:t>5</a:t>
            </a:fld>
            <a:endParaRPr lang="en-US"/>
          </a:p>
        </p:txBody>
      </p:sp>
    </p:spTree>
    <p:extLst>
      <p:ext uri="{BB962C8B-B14F-4D97-AF65-F5344CB8AC3E}">
        <p14:creationId xmlns:p14="http://schemas.microsoft.com/office/powerpoint/2010/main" val="170214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lump</a:t>
            </a:r>
            <a:r>
              <a:rPr lang="en-US" baseline="0" dirty="0" smtClean="0"/>
              <a:t> of abnormal cells is most commonly called a tumor. Other words used to describe tumors are neoplasm, lesion, or space occupying mass. A neoplasm can be benign or malignant (or cancerous). We’ll talk more about cancerous vs. non- cancerous tumors when we discuss the different types of brain tumors.</a:t>
            </a:r>
          </a:p>
          <a:p>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6</a:t>
            </a:fld>
            <a:endParaRPr lang="en-US"/>
          </a:p>
        </p:txBody>
      </p:sp>
    </p:spTree>
    <p:extLst>
      <p:ext uri="{BB962C8B-B14F-4D97-AF65-F5344CB8AC3E}">
        <p14:creationId xmlns:p14="http://schemas.microsoft.com/office/powerpoint/2010/main" val="304124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or your loved one most likely experienced one or more of these symptoms before being diagnosed with a brain tumor.</a:t>
            </a:r>
          </a:p>
          <a:p>
            <a:endParaRPr lang="en-US" baseline="0" dirty="0" smtClean="0"/>
          </a:p>
          <a:p>
            <a:r>
              <a:rPr lang="en-US" baseline="0" dirty="0" smtClean="0"/>
              <a:t>Common symptoms include:</a:t>
            </a:r>
          </a:p>
          <a:p>
            <a:pPr marL="171450" indent="-171450">
              <a:buFont typeface="Arial" panose="020B0604020202020204" pitchFamily="34" charset="0"/>
              <a:buChar char="•"/>
            </a:pPr>
            <a:r>
              <a:rPr lang="en-US" baseline="0" dirty="0" smtClean="0"/>
              <a:t>Unusual or new headaches</a:t>
            </a:r>
          </a:p>
          <a:p>
            <a:pPr marL="171450" indent="-171450">
              <a:buFont typeface="Arial" panose="020B0604020202020204" pitchFamily="34" charset="0"/>
              <a:buChar char="•"/>
            </a:pPr>
            <a:r>
              <a:rPr lang="en-US" baseline="0" dirty="0" smtClean="0"/>
              <a:t>One or more seizures, which can simply be an involuntary movement of an extremity or a blanked-out look where the person remains conscious. On the other hand, the person may have a generalized seizure with full body shaking, falling to the ground, and the person is unconscious.</a:t>
            </a:r>
          </a:p>
          <a:p>
            <a:pPr marL="171450" indent="-171450">
              <a:buFont typeface="Arial" panose="020B0604020202020204" pitchFamily="34" charset="0"/>
              <a:buChar char="•"/>
            </a:pPr>
            <a:r>
              <a:rPr lang="en-US" baseline="0" dirty="0" smtClean="0"/>
              <a:t>Some people experience memory, personality, or behavioral changes. These symptoms are often seen by their loved ones first. </a:t>
            </a:r>
          </a:p>
          <a:p>
            <a:pPr marL="171450" indent="-171450">
              <a:buFont typeface="Arial" panose="020B0604020202020204" pitchFamily="34" charset="0"/>
              <a:buChar char="•"/>
            </a:pPr>
            <a:r>
              <a:rPr lang="en-US" baseline="0" dirty="0" smtClean="0"/>
              <a:t>Other people may develop blurred vision or double vision. </a:t>
            </a:r>
          </a:p>
          <a:p>
            <a:pPr marL="171450" indent="-171450">
              <a:buFont typeface="Arial" panose="020B0604020202020204" pitchFamily="34" charset="0"/>
              <a:buChar char="•"/>
            </a:pPr>
            <a:r>
              <a:rPr lang="en-US" baseline="0" dirty="0" smtClean="0"/>
              <a:t>And they may have change in motor control, like difficulty controlling movement</a:t>
            </a:r>
          </a:p>
        </p:txBody>
      </p:sp>
      <p:sp>
        <p:nvSpPr>
          <p:cNvPr id="4" name="Slide Number Placeholder 3"/>
          <p:cNvSpPr>
            <a:spLocks noGrp="1"/>
          </p:cNvSpPr>
          <p:nvPr>
            <p:ph type="sldNum" sz="quarter" idx="10"/>
          </p:nvPr>
        </p:nvSpPr>
        <p:spPr/>
        <p:txBody>
          <a:bodyPr/>
          <a:lstStyle/>
          <a:p>
            <a:fld id="{E795D16D-A1CA-45DA-B927-A6A401A0DAE7}" type="slidenum">
              <a:rPr lang="en-US" smtClean="0"/>
              <a:t>7</a:t>
            </a:fld>
            <a:endParaRPr lang="en-US"/>
          </a:p>
        </p:txBody>
      </p:sp>
    </p:spTree>
    <p:extLst>
      <p:ext uri="{BB962C8B-B14F-4D97-AF65-F5344CB8AC3E}">
        <p14:creationId xmlns:p14="http://schemas.microsoft.com/office/powerpoint/2010/main" val="292374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quick look at the brain.</a:t>
            </a:r>
          </a:p>
          <a:p>
            <a:endParaRPr lang="en-US" dirty="0" smtClean="0"/>
          </a:p>
          <a:p>
            <a:r>
              <a:rPr lang="en-US" dirty="0" smtClean="0"/>
              <a:t>Symptoms</a:t>
            </a:r>
            <a:r>
              <a:rPr lang="en-US" baseline="0" dirty="0" smtClean="0"/>
              <a:t> are often related to the location of the tumor. As in the illustration, different parts of the brain have unique functions.  The frontal lobe controls thoughts and reasoning, and primary movement. The parietal lobe regulates sensation, sensory perception and spatial relationships. The temporal lobe controls behavior, memory, emotion, and hearing and vision pathways. The cerebellum controls balance. The brain stem has many connections to and from the spinal cord to the brain. In fact, there are many connections all over the brain. </a:t>
            </a:r>
          </a:p>
          <a:p>
            <a:endParaRPr lang="en-US" baseline="0" dirty="0" smtClean="0"/>
          </a:p>
          <a:p>
            <a:r>
              <a:rPr lang="en-US" baseline="0" dirty="0" smtClean="0"/>
              <a:t>The tumor location can affect the specific function of that part of the brain where it is located.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8</a:t>
            </a:fld>
            <a:endParaRPr lang="en-US"/>
          </a:p>
        </p:txBody>
      </p:sp>
    </p:spTree>
    <p:extLst>
      <p:ext uri="{BB962C8B-B14F-4D97-AF65-F5344CB8AC3E}">
        <p14:creationId xmlns:p14="http://schemas.microsoft.com/office/powerpoint/2010/main" val="376764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determine whether or not a patient with these symptoms has a brain tumor,</a:t>
            </a:r>
            <a:r>
              <a:rPr lang="en-US" baseline="0" dirty="0" smtClean="0"/>
              <a:t> and to get more information about the tumor, </a:t>
            </a:r>
            <a:r>
              <a:rPr lang="en-US" dirty="0" smtClean="0"/>
              <a:t>an MRI with a contrast dye remains</a:t>
            </a:r>
            <a:r>
              <a:rPr lang="en-US" baseline="0" dirty="0" smtClean="0"/>
              <a:t> the gold standard for brain tumor diagnosis. If a person is taken to the emergency room for neurological symptoms, a CT scan is commonly the first test done. If a brain tumor is suspected from the results of the CT Scan, usually the doctor will then order an MRI.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9</a:t>
            </a:fld>
            <a:endParaRPr lang="en-US"/>
          </a:p>
        </p:txBody>
      </p:sp>
    </p:spTree>
    <p:extLst>
      <p:ext uri="{BB962C8B-B14F-4D97-AF65-F5344CB8AC3E}">
        <p14:creationId xmlns:p14="http://schemas.microsoft.com/office/powerpoint/2010/main" val="2360355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BT_PPT_COVE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7472" y="2880360"/>
            <a:ext cx="7772400" cy="14700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7472" y="45720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86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3952"/>
            <a:ext cx="2133600" cy="365125"/>
          </a:xfrm>
          <a:prstGeom prst="rect">
            <a:avLst/>
          </a:prstGeom>
        </p:spPr>
        <p:txBody>
          <a:bodyPr/>
          <a:lstStyle>
            <a:lvl1pPr>
              <a:defRPr>
                <a:latin typeface="Arial"/>
                <a:cs typeface="Arial"/>
              </a:defRPr>
            </a:lvl1pPr>
          </a:lstStyle>
          <a:p>
            <a:fld id="{90695898-8B3E-834C-B7F5-7DEB4E97AE31}" type="datetimeFigureOut">
              <a:rPr lang="en-US" smtClean="0"/>
              <a:pPr/>
              <a:t>3/17/2017</a:t>
            </a:fld>
            <a:endParaRPr lang="en-US" dirty="0"/>
          </a:p>
        </p:txBody>
      </p:sp>
      <p:sp>
        <p:nvSpPr>
          <p:cNvPr id="6" name="Slide Number Placeholder 5"/>
          <p:cNvSpPr>
            <a:spLocks noGrp="1"/>
          </p:cNvSpPr>
          <p:nvPr>
            <p:ph type="sldNum" sz="quarter" idx="12"/>
          </p:nvPr>
        </p:nvSpPr>
        <p:spPr>
          <a:xfrm>
            <a:off x="3505200" y="6470770"/>
            <a:ext cx="2133600" cy="365125"/>
          </a:xfrm>
          <a:prstGeom prst="rect">
            <a:avLst/>
          </a:prstGeom>
        </p:spPr>
        <p:txBody>
          <a:bodyPr/>
          <a:lstStyle>
            <a:lvl1pPr algn="ctr">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533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8938"/>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875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3/17/2017</a:t>
            </a:fld>
            <a:endParaRPr lang="en-US" dirty="0"/>
          </a:p>
        </p:txBody>
      </p:sp>
      <p:sp>
        <p:nvSpPr>
          <p:cNvPr id="8"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7633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3/17/2017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0177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3/17/2017</a:t>
            </a:fld>
            <a:endParaRPr lang="en-US" dirty="0"/>
          </a:p>
        </p:txBody>
      </p:sp>
      <p:sp>
        <p:nvSpPr>
          <p:cNvPr id="11" name="Slide Number Placeholder 5"/>
          <p:cNvSpPr>
            <a:spLocks noGrp="1"/>
          </p:cNvSpPr>
          <p:nvPr>
            <p:ph type="sldNum" sz="quarter" idx="11"/>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015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3/17/2017</a:t>
            </a:fld>
            <a:endParaRPr lang="en-US" dirty="0"/>
          </a:p>
        </p:txBody>
      </p:sp>
      <p:sp>
        <p:nvSpPr>
          <p:cNvPr id="7"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241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3/17/2017</a:t>
            </a:fld>
            <a:endParaRPr lang="en-US" dirty="0"/>
          </a:p>
        </p:txBody>
      </p:sp>
      <p:sp>
        <p:nvSpPr>
          <p:cNvPr id="6"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35718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BT_PPT_SUB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44834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3/17/2017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31645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ispub.com/xml/journals/ija/vol8n2/pregnant-fig1.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radiopaedia.org/cases/anaplastic-astrocytoma-who-grade-iii" TargetMode="Externa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Brain Tumor 101</a:t>
            </a:r>
            <a:endParaRPr lang="en-US" dirty="0"/>
          </a:p>
        </p:txBody>
      </p:sp>
      <p:sp>
        <p:nvSpPr>
          <p:cNvPr id="3" name="Subtitle 7"/>
          <p:cNvSpPr>
            <a:spLocks noGrp="1"/>
          </p:cNvSpPr>
          <p:nvPr>
            <p:ph type="subTitle" idx="1"/>
          </p:nvPr>
        </p:nvSpPr>
        <p:spPr>
          <a:xfrm>
            <a:off x="347472" y="4572000"/>
            <a:ext cx="6400800" cy="1752600"/>
          </a:xfrm>
        </p:spPr>
        <p:txBody>
          <a:bodyPr/>
          <a:lstStyle/>
          <a:p>
            <a:r>
              <a:rPr lang="en-US" dirty="0" smtClean="0"/>
              <a:t>Presented by [NAME]</a:t>
            </a:r>
            <a:endParaRPr lang="en-US" dirty="0"/>
          </a:p>
        </p:txBody>
      </p:sp>
    </p:spTree>
    <p:extLst>
      <p:ext uri="{BB962C8B-B14F-4D97-AF65-F5344CB8AC3E}">
        <p14:creationId xmlns:p14="http://schemas.microsoft.com/office/powerpoint/2010/main" val="278457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continued… </a:t>
            </a:r>
            <a:endParaRPr lang="en-US" dirty="0"/>
          </a:p>
        </p:txBody>
      </p:sp>
      <p:sp>
        <p:nvSpPr>
          <p:cNvPr id="3" name="Content Placeholder 2"/>
          <p:cNvSpPr>
            <a:spLocks noGrp="1"/>
          </p:cNvSpPr>
          <p:nvPr>
            <p:ph idx="1"/>
          </p:nvPr>
        </p:nvSpPr>
        <p:spPr/>
        <p:txBody>
          <a:bodyPr/>
          <a:lstStyle/>
          <a:p>
            <a:r>
              <a:rPr lang="en-US" altLang="en-US" dirty="0"/>
              <a:t>Surgery/tissue samples still most reliable </a:t>
            </a:r>
            <a:r>
              <a:rPr lang="en-US" altLang="en-US" dirty="0" smtClean="0"/>
              <a:t>method</a:t>
            </a:r>
          </a:p>
          <a:p>
            <a:r>
              <a:rPr lang="en-US" altLang="en-US" dirty="0" smtClean="0"/>
              <a:t>Biomarkers in </a:t>
            </a:r>
            <a:r>
              <a:rPr lang="en-US" altLang="en-US" dirty="0"/>
              <a:t>tissue and bodily </a:t>
            </a:r>
            <a:r>
              <a:rPr lang="en-US" altLang="en-US" dirty="0" smtClean="0"/>
              <a:t>fluids are being used to confirm diagnosis</a:t>
            </a:r>
            <a:endParaRPr lang="en-US" alt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2252973" y="3047324"/>
            <a:ext cx="4110250" cy="3078839"/>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18290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broad categories of brain tumors</a:t>
            </a:r>
            <a:endParaRPr lang="en-US" dirty="0"/>
          </a:p>
        </p:txBody>
      </p:sp>
      <p:sp>
        <p:nvSpPr>
          <p:cNvPr id="3" name="Content Placeholder 2"/>
          <p:cNvSpPr>
            <a:spLocks noGrp="1"/>
          </p:cNvSpPr>
          <p:nvPr>
            <p:ph idx="1"/>
          </p:nvPr>
        </p:nvSpPr>
        <p:spPr/>
        <p:txBody>
          <a:bodyPr>
            <a:normAutofit/>
          </a:bodyPr>
          <a:lstStyle/>
          <a:p>
            <a:r>
              <a:rPr lang="en-US" b="1" dirty="0"/>
              <a:t>Primary Brain </a:t>
            </a:r>
            <a:r>
              <a:rPr lang="en-US" b="1" dirty="0" smtClean="0"/>
              <a:t>Tumors in U.S.</a:t>
            </a:r>
            <a:endParaRPr lang="en-US" b="1" dirty="0"/>
          </a:p>
          <a:p>
            <a:pPr lvl="1"/>
            <a:r>
              <a:rPr lang="en-US" dirty="0"/>
              <a:t>begin in the brain, tend to stay in the brain</a:t>
            </a:r>
          </a:p>
          <a:p>
            <a:pPr lvl="1"/>
            <a:r>
              <a:rPr lang="en-US" dirty="0"/>
              <a:t>incidence = </a:t>
            </a:r>
            <a:r>
              <a:rPr lang="en-US" dirty="0" smtClean="0"/>
              <a:t>nearly 79,000 </a:t>
            </a:r>
            <a:r>
              <a:rPr lang="en-US" dirty="0"/>
              <a:t>diagnosed annually</a:t>
            </a:r>
          </a:p>
          <a:p>
            <a:pPr lvl="2"/>
            <a:r>
              <a:rPr lang="en-US" dirty="0" smtClean="0"/>
              <a:t>4,800 </a:t>
            </a:r>
            <a:r>
              <a:rPr lang="en-US" dirty="0"/>
              <a:t>are children</a:t>
            </a:r>
          </a:p>
          <a:p>
            <a:pPr lvl="1"/>
            <a:r>
              <a:rPr lang="en-US" dirty="0" smtClean="0"/>
              <a:t>Prevalence = nearly 700,000 </a:t>
            </a:r>
            <a:r>
              <a:rPr lang="en-US" dirty="0"/>
              <a:t>people</a:t>
            </a:r>
          </a:p>
          <a:p>
            <a:pPr lvl="1"/>
            <a:r>
              <a:rPr lang="en-US" dirty="0"/>
              <a:t>“benign versus malignant” and everything </a:t>
            </a:r>
            <a:r>
              <a:rPr lang="en-US" dirty="0" smtClean="0"/>
              <a:t>between</a:t>
            </a:r>
            <a:endParaRPr lang="en-US" b="1" dirty="0" smtClean="0"/>
          </a:p>
          <a:p>
            <a:r>
              <a:rPr lang="en-US" b="1" dirty="0" smtClean="0"/>
              <a:t>Metastatic </a:t>
            </a:r>
            <a:r>
              <a:rPr lang="en-US" b="1" dirty="0"/>
              <a:t>Brain </a:t>
            </a:r>
            <a:r>
              <a:rPr lang="en-US" b="1" dirty="0" smtClean="0"/>
              <a:t>Tumors in the U.S.</a:t>
            </a:r>
            <a:endParaRPr lang="en-US" b="1" dirty="0"/>
          </a:p>
          <a:p>
            <a:pPr lvl="1"/>
            <a:r>
              <a:rPr lang="en-US" dirty="0"/>
              <a:t>begin as a cancer elsewhere which spreads to the brain</a:t>
            </a:r>
          </a:p>
          <a:p>
            <a:pPr lvl="1"/>
            <a:r>
              <a:rPr lang="en-US" dirty="0" smtClean="0"/>
              <a:t>always malignant</a:t>
            </a:r>
            <a:endParaRPr lang="en-US" b="1" dirty="0" smtClean="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61886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 Primary and Metastatic </a:t>
            </a:r>
            <a:endParaRPr lang="en-US" dirty="0"/>
          </a:p>
        </p:txBody>
      </p:sp>
      <p:pic>
        <p:nvPicPr>
          <p:cNvPr id="4" name="Content Placeholder 3"/>
          <p:cNvPicPr>
            <a:picLocks noGrp="1" noChangeAspect="1"/>
          </p:cNvPicPr>
          <p:nvPr>
            <p:ph idx="1"/>
          </p:nvPr>
        </p:nvPicPr>
        <p:blipFill>
          <a:blip r:embed="rId3"/>
          <a:stretch>
            <a:fillRect/>
          </a:stretch>
        </p:blipFill>
        <p:spPr>
          <a:xfrm>
            <a:off x="1208807" y="2410953"/>
            <a:ext cx="2688569" cy="3170195"/>
          </a:xfrm>
          <a:prstGeom prst="rect">
            <a:avLst/>
          </a:prstGeom>
        </p:spPr>
      </p:pic>
      <p:pic>
        <p:nvPicPr>
          <p:cNvPr id="5" name="Picture 4"/>
          <p:cNvPicPr>
            <a:picLocks noChangeAspect="1"/>
          </p:cNvPicPr>
          <p:nvPr/>
        </p:nvPicPr>
        <p:blipFill>
          <a:blip r:embed="rId4"/>
          <a:stretch>
            <a:fillRect/>
          </a:stretch>
        </p:blipFill>
        <p:spPr>
          <a:xfrm>
            <a:off x="4991555" y="2429243"/>
            <a:ext cx="2517866" cy="3151905"/>
          </a:xfrm>
          <a:prstGeom prst="rect">
            <a:avLst/>
          </a:prstGeom>
        </p:spPr>
      </p:pic>
      <p:pic>
        <p:nvPicPr>
          <p:cNvPr id="6" name="Picture 5"/>
          <p:cNvPicPr>
            <a:picLocks noChangeAspect="1"/>
          </p:cNvPicPr>
          <p:nvPr/>
        </p:nvPicPr>
        <p:blipFill>
          <a:blip r:embed="rId5"/>
          <a:stretch>
            <a:fillRect/>
          </a:stretch>
        </p:blipFill>
        <p:spPr>
          <a:xfrm>
            <a:off x="1650805" y="5581148"/>
            <a:ext cx="1804572" cy="304826"/>
          </a:xfrm>
          <a:prstGeom prst="rect">
            <a:avLst/>
          </a:prstGeom>
        </p:spPr>
      </p:pic>
      <p:pic>
        <p:nvPicPr>
          <p:cNvPr id="7" name="Picture 6"/>
          <p:cNvPicPr>
            <a:picLocks noChangeAspect="1"/>
          </p:cNvPicPr>
          <p:nvPr/>
        </p:nvPicPr>
        <p:blipFill>
          <a:blip r:embed="rId6"/>
          <a:stretch>
            <a:fillRect/>
          </a:stretch>
        </p:blipFill>
        <p:spPr>
          <a:xfrm>
            <a:off x="5275043" y="5581148"/>
            <a:ext cx="1950889" cy="298730"/>
          </a:xfrm>
          <a:prstGeom prst="rect">
            <a:avLst/>
          </a:prstGeom>
        </p:spPr>
      </p:pic>
      <p:pic>
        <p:nvPicPr>
          <p:cNvPr id="8" name="Picture 7"/>
          <p:cNvPicPr>
            <a:picLocks noChangeAspect="1"/>
          </p:cNvPicPr>
          <p:nvPr/>
        </p:nvPicPr>
        <p:blipFill>
          <a:blip r:embed="rId7"/>
          <a:stretch>
            <a:fillRect/>
          </a:stretch>
        </p:blipFill>
        <p:spPr>
          <a:xfrm>
            <a:off x="2028789" y="1856048"/>
            <a:ext cx="1048603" cy="493819"/>
          </a:xfrm>
          <a:prstGeom prst="rect">
            <a:avLst/>
          </a:prstGeom>
        </p:spPr>
      </p:pic>
      <p:pic>
        <p:nvPicPr>
          <p:cNvPr id="9" name="Picture 8"/>
          <p:cNvPicPr>
            <a:picLocks noChangeAspect="1"/>
          </p:cNvPicPr>
          <p:nvPr/>
        </p:nvPicPr>
        <p:blipFill>
          <a:blip r:embed="rId8"/>
          <a:stretch>
            <a:fillRect/>
          </a:stretch>
        </p:blipFill>
        <p:spPr>
          <a:xfrm>
            <a:off x="5506543" y="1935424"/>
            <a:ext cx="1304657" cy="493819"/>
          </a:xfrm>
          <a:prstGeom prst="rect">
            <a:avLst/>
          </a:prstGeom>
        </p:spPr>
      </p:pic>
      <p:pic>
        <p:nvPicPr>
          <p:cNvPr id="10" name="Content Placeholder 4" descr="ABTAWordTemplatev2.jpg"/>
          <p:cNvPicPr>
            <a:picLocks/>
          </p:cNvPicPr>
          <p:nvPr/>
        </p:nvPicPr>
        <p:blipFill rotWithShape="1">
          <a:blip r:embed="rId9"/>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13363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Metastatic brain tumors</a:t>
            </a:r>
            <a:endParaRPr lang="en-US" dirty="0"/>
          </a:p>
        </p:txBody>
      </p:sp>
      <p:sp>
        <p:nvSpPr>
          <p:cNvPr id="3" name="Content Placeholder 2"/>
          <p:cNvSpPr>
            <a:spLocks noGrp="1"/>
          </p:cNvSpPr>
          <p:nvPr>
            <p:ph idx="1"/>
          </p:nvPr>
        </p:nvSpPr>
        <p:spPr/>
        <p:txBody>
          <a:bodyPr/>
          <a:lstStyle/>
          <a:p>
            <a:r>
              <a:rPr lang="en-US" dirty="0" smtClean="0"/>
              <a:t>“</a:t>
            </a:r>
            <a:r>
              <a:rPr lang="en-US" dirty="0"/>
              <a:t>Type” = the site of the primary </a:t>
            </a:r>
            <a:r>
              <a:rPr lang="en-US" dirty="0" smtClean="0"/>
              <a:t>cancer</a:t>
            </a:r>
          </a:p>
          <a:p>
            <a:r>
              <a:rPr lang="en-US" dirty="0" smtClean="0"/>
              <a:t>Single </a:t>
            </a:r>
            <a:r>
              <a:rPr lang="en-US" dirty="0"/>
              <a:t>or multiple </a:t>
            </a:r>
            <a:r>
              <a:rPr lang="en-US" dirty="0" smtClean="0"/>
              <a:t>tumors</a:t>
            </a:r>
          </a:p>
          <a:p>
            <a:r>
              <a:rPr lang="en-US" dirty="0" smtClean="0"/>
              <a:t>Patients </a:t>
            </a:r>
            <a:r>
              <a:rPr lang="en-US" dirty="0"/>
              <a:t>tend to receive </a:t>
            </a:r>
            <a:endParaRPr lang="en-US" dirty="0" smtClean="0"/>
          </a:p>
          <a:p>
            <a:pPr marL="0" indent="0">
              <a:buNone/>
            </a:pPr>
            <a:r>
              <a:rPr lang="en-US" dirty="0" smtClean="0"/>
              <a:t>	treatment for metastatic brain </a:t>
            </a:r>
          </a:p>
          <a:p>
            <a:pPr marL="0" indent="0">
              <a:buNone/>
            </a:pPr>
            <a:r>
              <a:rPr lang="en-US" dirty="0"/>
              <a:t>	</a:t>
            </a:r>
            <a:r>
              <a:rPr lang="en-US" dirty="0" smtClean="0"/>
              <a:t>tumor by oncologist who treated </a:t>
            </a:r>
          </a:p>
          <a:p>
            <a:pPr marL="0" indent="0">
              <a:buNone/>
            </a:pPr>
            <a:r>
              <a:rPr lang="en-US" dirty="0"/>
              <a:t>	</a:t>
            </a:r>
            <a:r>
              <a:rPr lang="en-US" dirty="0" smtClean="0"/>
              <a:t>primary site, or a neuro-</a:t>
            </a:r>
          </a:p>
          <a:p>
            <a:pPr marL="0" indent="0">
              <a:buNone/>
            </a:pPr>
            <a:r>
              <a:rPr lang="en-US" dirty="0"/>
              <a:t>	</a:t>
            </a:r>
            <a:r>
              <a:rPr lang="en-US" dirty="0" smtClean="0"/>
              <a:t>oncologist who specializes </a:t>
            </a:r>
          </a:p>
          <a:p>
            <a:pPr marL="0" indent="0">
              <a:buNone/>
            </a:pPr>
            <a:r>
              <a:rPr lang="en-US" dirty="0"/>
              <a:t>	</a:t>
            </a:r>
            <a:r>
              <a:rPr lang="en-US" dirty="0" smtClean="0"/>
              <a:t>in brain tumors.</a:t>
            </a:r>
            <a:r>
              <a:rPr lang="en-US" sz="2000" b="1" dirty="0"/>
              <a:t/>
            </a:r>
            <a:br>
              <a:rPr lang="en-US" sz="2000" b="1" dirty="0"/>
            </a:br>
            <a:endParaRPr lang="en-US" dirty="0"/>
          </a:p>
        </p:txBody>
      </p:sp>
      <p:pic>
        <p:nvPicPr>
          <p:cNvPr id="4" name="Picture 3"/>
          <p:cNvPicPr>
            <a:picLocks noChangeAspect="1"/>
          </p:cNvPicPr>
          <p:nvPr/>
        </p:nvPicPr>
        <p:blipFill>
          <a:blip r:embed="rId3"/>
          <a:stretch>
            <a:fillRect/>
          </a:stretch>
        </p:blipFill>
        <p:spPr>
          <a:xfrm>
            <a:off x="4972833" y="2017340"/>
            <a:ext cx="2707240" cy="4341489"/>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09248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brain tumors</a:t>
            </a:r>
            <a:endParaRPr lang="en-US" dirty="0"/>
          </a:p>
        </p:txBody>
      </p:sp>
      <p:sp>
        <p:nvSpPr>
          <p:cNvPr id="3" name="Content Placeholder 2"/>
          <p:cNvSpPr>
            <a:spLocks noGrp="1"/>
          </p:cNvSpPr>
          <p:nvPr>
            <p:ph idx="1"/>
          </p:nvPr>
        </p:nvSpPr>
        <p:spPr/>
        <p:txBody>
          <a:bodyPr/>
          <a:lstStyle/>
          <a:p>
            <a:r>
              <a:rPr lang="en-US" altLang="en-US" dirty="0" smtClean="0"/>
              <a:t>Begin </a:t>
            </a:r>
            <a:r>
              <a:rPr lang="en-US" altLang="en-US" dirty="0"/>
              <a:t>in the </a:t>
            </a:r>
            <a:r>
              <a:rPr lang="en-US" altLang="en-US" dirty="0" smtClean="0"/>
              <a:t>brain</a:t>
            </a:r>
          </a:p>
          <a:p>
            <a:r>
              <a:rPr lang="en-US" altLang="en-US" dirty="0" smtClean="0"/>
              <a:t>Over 100 </a:t>
            </a:r>
            <a:r>
              <a:rPr lang="en-US" altLang="en-US" dirty="0"/>
              <a:t>types </a:t>
            </a:r>
            <a:endParaRPr lang="en-US" altLang="en-US" dirty="0" smtClean="0"/>
          </a:p>
          <a:p>
            <a:r>
              <a:rPr lang="en-US" altLang="en-US" dirty="0" smtClean="0"/>
              <a:t>“</a:t>
            </a:r>
            <a:r>
              <a:rPr lang="en-US" altLang="en-US" dirty="0"/>
              <a:t>Type” determined by </a:t>
            </a:r>
            <a:r>
              <a:rPr lang="en-US" altLang="en-US" dirty="0" smtClean="0"/>
              <a:t>cell type; classification </a:t>
            </a:r>
            <a:r>
              <a:rPr lang="en-US" altLang="en-US" dirty="0"/>
              <a:t>changing to biologic </a:t>
            </a:r>
            <a:r>
              <a:rPr lang="en-US" altLang="en-US" dirty="0" smtClean="0"/>
              <a:t>differences</a:t>
            </a:r>
          </a:p>
          <a:p>
            <a:r>
              <a:rPr lang="en-US" altLang="en-US" dirty="0" smtClean="0"/>
              <a:t>The </a:t>
            </a:r>
            <a:r>
              <a:rPr lang="en-US" altLang="en-US" dirty="0"/>
              <a:t>biology provides clues as to why some </a:t>
            </a:r>
            <a:r>
              <a:rPr lang="en-US" altLang="en-US" dirty="0" smtClean="0"/>
              <a:t>people </a:t>
            </a:r>
            <a:r>
              <a:rPr lang="en-US" altLang="en-US" dirty="0"/>
              <a:t>do better than </a:t>
            </a:r>
            <a:r>
              <a:rPr lang="en-US" altLang="en-US" dirty="0" smtClean="0"/>
              <a:t>others</a:t>
            </a:r>
          </a:p>
          <a:p>
            <a:r>
              <a:rPr lang="en-US" altLang="en-US" dirty="0" smtClean="0"/>
              <a:t>Central </a:t>
            </a:r>
            <a:r>
              <a:rPr lang="en-US" altLang="en-US" dirty="0"/>
              <a:t>Brain Tumor </a:t>
            </a:r>
            <a:r>
              <a:rPr lang="en-US" altLang="en-US" dirty="0" smtClean="0"/>
              <a:t>Registry of the United States </a:t>
            </a:r>
            <a:r>
              <a:rPr lang="en-US" altLang="en-US" dirty="0"/>
              <a:t>(CBTRUS) tracks the </a:t>
            </a:r>
            <a:endParaRPr lang="en-US" altLang="en-US" dirty="0" smtClean="0"/>
          </a:p>
          <a:p>
            <a:pPr marL="0" indent="0">
              <a:buNone/>
            </a:pPr>
            <a:r>
              <a:rPr lang="en-US" altLang="en-US" dirty="0"/>
              <a:t>	</a:t>
            </a:r>
            <a:r>
              <a:rPr lang="en-US" altLang="en-US" dirty="0" smtClean="0"/>
              <a:t>incidence of brain </a:t>
            </a:r>
          </a:p>
          <a:p>
            <a:pPr marL="0" indent="0">
              <a:buNone/>
            </a:pPr>
            <a:r>
              <a:rPr lang="en-US" altLang="en-US" dirty="0"/>
              <a:t>	</a:t>
            </a:r>
            <a:r>
              <a:rPr lang="en-US" altLang="en-US" dirty="0" smtClean="0"/>
              <a:t>tumors</a:t>
            </a:r>
            <a:endParaRPr lang="en-US" altLang="en-US" dirty="0"/>
          </a:p>
        </p:txBody>
      </p:sp>
      <p:pic>
        <p:nvPicPr>
          <p:cNvPr id="4" name="Picture 3"/>
          <p:cNvPicPr>
            <a:picLocks noChangeAspect="1"/>
          </p:cNvPicPr>
          <p:nvPr/>
        </p:nvPicPr>
        <p:blipFill rotWithShape="1">
          <a:blip r:embed="rId3"/>
          <a:srcRect b="9468"/>
          <a:stretch/>
        </p:blipFill>
        <p:spPr>
          <a:xfrm>
            <a:off x="4121063" y="4236603"/>
            <a:ext cx="3003960" cy="2173387"/>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88828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cancer?</a:t>
            </a:r>
            <a:endParaRPr lang="en-US" dirty="0"/>
          </a:p>
        </p:txBody>
      </p:sp>
      <p:sp>
        <p:nvSpPr>
          <p:cNvPr id="3" name="Content Placeholder 2"/>
          <p:cNvSpPr>
            <a:spLocks noGrp="1"/>
          </p:cNvSpPr>
          <p:nvPr>
            <p:ph idx="1"/>
          </p:nvPr>
        </p:nvSpPr>
        <p:spPr/>
        <p:txBody>
          <a:bodyPr/>
          <a:lstStyle/>
          <a:p>
            <a:endParaRPr lang="en-US" dirty="0" smtClean="0"/>
          </a:p>
          <a:p>
            <a:r>
              <a:rPr lang="en-US" dirty="0" smtClean="0"/>
              <a:t>Primary tumors:</a:t>
            </a:r>
          </a:p>
          <a:p>
            <a:pPr lvl="1"/>
            <a:r>
              <a:rPr lang="en-US" dirty="0" smtClean="0"/>
              <a:t>Benign </a:t>
            </a:r>
            <a:r>
              <a:rPr lang="en-US" dirty="0"/>
              <a:t>versus Malignant</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762594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Tumor grading</a:t>
            </a:r>
            <a:endParaRPr lang="en-US" dirty="0"/>
          </a:p>
        </p:txBody>
      </p:sp>
      <p:sp>
        <p:nvSpPr>
          <p:cNvPr id="3" name="Content Placeholder 2"/>
          <p:cNvSpPr>
            <a:spLocks noGrp="1"/>
          </p:cNvSpPr>
          <p:nvPr>
            <p:ph idx="1"/>
          </p:nvPr>
        </p:nvSpPr>
        <p:spPr/>
        <p:txBody>
          <a:bodyPr/>
          <a:lstStyle/>
          <a:p>
            <a:r>
              <a:rPr lang="en-US" dirty="0" smtClean="0"/>
              <a:t>International grading system by WHO</a:t>
            </a:r>
          </a:p>
          <a:p>
            <a:r>
              <a:rPr lang="en-US" dirty="0" smtClean="0"/>
              <a:t>Graded I – IV</a:t>
            </a:r>
          </a:p>
          <a:p>
            <a:pPr lvl="1"/>
            <a:r>
              <a:rPr lang="en-US" dirty="0" smtClean="0"/>
              <a:t>Grade I – least malignant, slow growth</a:t>
            </a:r>
          </a:p>
          <a:p>
            <a:pPr lvl="1"/>
            <a:r>
              <a:rPr lang="en-US" dirty="0" smtClean="0"/>
              <a:t>Grade II – slow growing, but can spread, some recurrence</a:t>
            </a:r>
          </a:p>
          <a:p>
            <a:pPr lvl="1"/>
            <a:r>
              <a:rPr lang="en-US" dirty="0" smtClean="0"/>
              <a:t>Grade III – faster growing, “malignant,” often recurrence</a:t>
            </a:r>
          </a:p>
          <a:p>
            <a:pPr lvl="1"/>
            <a:r>
              <a:rPr lang="en-US" dirty="0" smtClean="0"/>
              <a:t>Grade IV – fastest, most aggressive</a:t>
            </a:r>
          </a:p>
          <a:p>
            <a:r>
              <a:rPr lang="en-US" dirty="0" smtClean="0"/>
              <a:t>Tumor may contain several “grades” of cells at once</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383157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primary brain tumors</a:t>
            </a:r>
            <a:endParaRPr lang="en-US" dirty="0"/>
          </a:p>
        </p:txBody>
      </p:sp>
      <p:sp>
        <p:nvSpPr>
          <p:cNvPr id="3" name="Content Placeholder 2"/>
          <p:cNvSpPr>
            <a:spLocks noGrp="1"/>
          </p:cNvSpPr>
          <p:nvPr>
            <p:ph idx="1"/>
          </p:nvPr>
        </p:nvSpPr>
        <p:spPr/>
        <p:txBody>
          <a:bodyPr/>
          <a:lstStyle/>
          <a:p>
            <a:r>
              <a:rPr lang="en-US" altLang="en-US" dirty="0" smtClean="0"/>
              <a:t>Meningioma</a:t>
            </a:r>
          </a:p>
          <a:p>
            <a:r>
              <a:rPr lang="en-US" altLang="en-US" dirty="0" smtClean="0"/>
              <a:t>Gliomas</a:t>
            </a:r>
          </a:p>
          <a:p>
            <a:pPr lvl="1"/>
            <a:r>
              <a:rPr lang="en-US" altLang="en-US" dirty="0" smtClean="0"/>
              <a:t>Low Grade Astrocytoma</a:t>
            </a:r>
            <a:endParaRPr lang="en-US" altLang="en-US" dirty="0"/>
          </a:p>
          <a:p>
            <a:pPr lvl="1"/>
            <a:r>
              <a:rPr lang="en-US" altLang="en-US" dirty="0" smtClean="0"/>
              <a:t>Malignant Astrocytoma</a:t>
            </a:r>
          </a:p>
          <a:p>
            <a:pPr lvl="1"/>
            <a:r>
              <a:rPr lang="en-US" altLang="en-US" dirty="0" smtClean="0"/>
              <a:t>Glioblastoma</a:t>
            </a:r>
          </a:p>
          <a:p>
            <a:pPr lvl="1"/>
            <a:r>
              <a:rPr lang="en-US" altLang="en-US" dirty="0" err="1" smtClean="0"/>
              <a:t>Oligodendroglioma</a:t>
            </a:r>
            <a:endParaRPr lang="en-US" altLang="en-US" dirty="0" smtClean="0"/>
          </a:p>
          <a:p>
            <a:r>
              <a:rPr lang="en-US" altLang="en-US" dirty="0" err="1" smtClean="0"/>
              <a:t>Medulloblastoma</a:t>
            </a:r>
            <a:r>
              <a:rPr lang="en-US" altLang="en-US" dirty="0"/>
              <a:t>, </a:t>
            </a:r>
            <a:r>
              <a:rPr lang="en-US" altLang="en-US" dirty="0" err="1" smtClean="0"/>
              <a:t>Ependymoma</a:t>
            </a:r>
            <a:r>
              <a:rPr lang="en-US" altLang="en-US" dirty="0" smtClean="0"/>
              <a:t>, </a:t>
            </a:r>
            <a:r>
              <a:rPr lang="en-US" altLang="en-US" dirty="0" err="1" smtClean="0"/>
              <a:t>Pilocytic</a:t>
            </a:r>
            <a:r>
              <a:rPr lang="en-US" altLang="en-US" dirty="0" smtClean="0"/>
              <a:t> Astrocytoma (more common in children)</a:t>
            </a: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317724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Meningioma</a:t>
            </a:r>
            <a:endParaRPr lang="en-US" dirty="0"/>
          </a:p>
        </p:txBody>
      </p:sp>
      <p:sp>
        <p:nvSpPr>
          <p:cNvPr id="3" name="Content Placeholder 2"/>
          <p:cNvSpPr>
            <a:spLocks noGrp="1"/>
          </p:cNvSpPr>
          <p:nvPr>
            <p:ph idx="1"/>
          </p:nvPr>
        </p:nvSpPr>
        <p:spPr/>
        <p:txBody>
          <a:bodyPr/>
          <a:lstStyle/>
          <a:p>
            <a:r>
              <a:rPr lang="en-US" altLang="en-US" dirty="0" smtClean="0"/>
              <a:t>Most common type of primary tumor</a:t>
            </a:r>
            <a:br>
              <a:rPr lang="en-US" altLang="en-US" dirty="0" smtClean="0"/>
            </a:br>
            <a:r>
              <a:rPr lang="en-US" altLang="en-US" dirty="0" smtClean="0"/>
              <a:t>Arises from the meninges = the lining of the brain</a:t>
            </a:r>
            <a:endParaRPr lang="en-US" dirty="0"/>
          </a:p>
        </p:txBody>
      </p:sp>
      <p:pic>
        <p:nvPicPr>
          <p:cNvPr id="4" name="Picture 3"/>
          <p:cNvPicPr>
            <a:picLocks noChangeAspect="1"/>
          </p:cNvPicPr>
          <p:nvPr/>
        </p:nvPicPr>
        <p:blipFill>
          <a:blip r:embed="rId3"/>
          <a:stretch>
            <a:fillRect/>
          </a:stretch>
        </p:blipFill>
        <p:spPr>
          <a:xfrm>
            <a:off x="626194" y="2666911"/>
            <a:ext cx="2743308" cy="3050286"/>
          </a:xfrm>
          <a:prstGeom prst="rect">
            <a:avLst/>
          </a:prstGeom>
        </p:spPr>
      </p:pic>
      <p:sp>
        <p:nvSpPr>
          <p:cNvPr id="5" name="TextBox 4"/>
          <p:cNvSpPr txBox="1"/>
          <p:nvPr/>
        </p:nvSpPr>
        <p:spPr>
          <a:xfrm>
            <a:off x="613776" y="5723254"/>
            <a:ext cx="2755726" cy="415498"/>
          </a:xfrm>
          <a:prstGeom prst="rect">
            <a:avLst/>
          </a:prstGeom>
          <a:noFill/>
        </p:spPr>
        <p:txBody>
          <a:bodyPr wrap="square" rtlCol="0">
            <a:spAutoFit/>
          </a:bodyPr>
          <a:lstStyle/>
          <a:p>
            <a:r>
              <a:rPr lang="en-US" altLang="en-US" sz="1050" i="1" dirty="0"/>
              <a:t>Google Images, www.student.bmj.com </a:t>
            </a:r>
            <a:br>
              <a:rPr lang="en-US" altLang="en-US" sz="1050" i="1" dirty="0"/>
            </a:br>
            <a:r>
              <a:rPr lang="en-US" altLang="en-US" sz="1050" i="1" dirty="0"/>
              <a:t>(Left is right, right is left, bone is bright white)</a:t>
            </a:r>
            <a:endParaRPr lang="en-US" sz="1050" dirty="0"/>
          </a:p>
        </p:txBody>
      </p:sp>
      <p:pic>
        <p:nvPicPr>
          <p:cNvPr id="6"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pic>
        <p:nvPicPr>
          <p:cNvPr id="7" name="Picture 6"/>
          <p:cNvPicPr>
            <a:picLocks noChangeAspect="1"/>
          </p:cNvPicPr>
          <p:nvPr/>
        </p:nvPicPr>
        <p:blipFill>
          <a:blip r:embed="rId5"/>
          <a:stretch>
            <a:fillRect/>
          </a:stretch>
        </p:blipFill>
        <p:spPr>
          <a:xfrm>
            <a:off x="3913801" y="2666911"/>
            <a:ext cx="3727076" cy="2798877"/>
          </a:xfrm>
          <a:prstGeom prst="rect">
            <a:avLst/>
          </a:prstGeom>
        </p:spPr>
      </p:pic>
    </p:spTree>
    <p:extLst>
      <p:ext uri="{BB962C8B-B14F-4D97-AF65-F5344CB8AC3E}">
        <p14:creationId xmlns:p14="http://schemas.microsoft.com/office/powerpoint/2010/main" val="3859893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Malignant </a:t>
            </a:r>
            <a:r>
              <a:rPr lang="en-US" altLang="en-US" dirty="0" err="1" smtClean="0"/>
              <a:t>Glioma</a:t>
            </a:r>
            <a:endParaRPr lang="en-US" dirty="0"/>
          </a:p>
        </p:txBody>
      </p:sp>
      <p:sp>
        <p:nvSpPr>
          <p:cNvPr id="3" name="Content Placeholder 2"/>
          <p:cNvSpPr>
            <a:spLocks noGrp="1"/>
          </p:cNvSpPr>
          <p:nvPr>
            <p:ph idx="1"/>
          </p:nvPr>
        </p:nvSpPr>
        <p:spPr/>
        <p:txBody>
          <a:bodyPr/>
          <a:lstStyle/>
          <a:p>
            <a:pPr>
              <a:spcBef>
                <a:spcPct val="0"/>
              </a:spcBef>
            </a:pPr>
            <a:r>
              <a:rPr lang="en-US" altLang="en-US" dirty="0" err="1"/>
              <a:t>Gliomas</a:t>
            </a:r>
            <a:r>
              <a:rPr lang="en-US" altLang="en-US" dirty="0"/>
              <a:t> arise from the glial, or “gluey,” parts </a:t>
            </a:r>
            <a:r>
              <a:rPr lang="en-US" altLang="en-US" dirty="0" smtClean="0"/>
              <a:t>of the brain</a:t>
            </a:r>
          </a:p>
          <a:p>
            <a:pPr>
              <a:spcBef>
                <a:spcPct val="0"/>
              </a:spcBef>
            </a:pPr>
            <a:r>
              <a:rPr lang="en-US" altLang="en-US" dirty="0" smtClean="0"/>
              <a:t>Different </a:t>
            </a:r>
            <a:r>
              <a:rPr lang="en-US" altLang="en-US" dirty="0"/>
              <a:t>types of gliomas = </a:t>
            </a:r>
            <a:r>
              <a:rPr lang="en-US" altLang="en-US" dirty="0" err="1"/>
              <a:t>astrocytomas</a:t>
            </a:r>
            <a:r>
              <a:rPr lang="en-US" altLang="en-US" dirty="0"/>
              <a:t>, </a:t>
            </a:r>
            <a:r>
              <a:rPr lang="en-US" altLang="en-US" dirty="0" err="1" smtClean="0"/>
              <a:t>oligodendrogliomas</a:t>
            </a:r>
            <a:r>
              <a:rPr lang="en-US" altLang="en-US" dirty="0" smtClean="0"/>
              <a:t>, mixed gliomas</a:t>
            </a:r>
            <a:endParaRPr lang="en-US" altLang="en-US" dirty="0"/>
          </a:p>
          <a:p>
            <a:endParaRPr lang="en-US" dirty="0"/>
          </a:p>
        </p:txBody>
      </p:sp>
      <p:pic>
        <p:nvPicPr>
          <p:cNvPr id="4" name="Picture 3"/>
          <p:cNvPicPr>
            <a:picLocks noChangeAspect="1"/>
          </p:cNvPicPr>
          <p:nvPr/>
        </p:nvPicPr>
        <p:blipFill>
          <a:blip r:embed="rId3"/>
          <a:stretch>
            <a:fillRect/>
          </a:stretch>
        </p:blipFill>
        <p:spPr>
          <a:xfrm>
            <a:off x="1492266" y="3319163"/>
            <a:ext cx="2689104" cy="2989562"/>
          </a:xfrm>
          <a:prstGeom prst="rect">
            <a:avLst/>
          </a:prstGeom>
        </p:spPr>
      </p:pic>
      <p:sp>
        <p:nvSpPr>
          <p:cNvPr id="5" name="TextBox 4"/>
          <p:cNvSpPr txBox="1"/>
          <p:nvPr/>
        </p:nvSpPr>
        <p:spPr>
          <a:xfrm>
            <a:off x="4244000" y="4686256"/>
            <a:ext cx="3146356" cy="1369606"/>
          </a:xfrm>
          <a:prstGeom prst="rect">
            <a:avLst/>
          </a:prstGeom>
          <a:noFill/>
        </p:spPr>
        <p:txBody>
          <a:bodyPr wrap="square" rtlCol="0">
            <a:spAutoFit/>
          </a:bodyPr>
          <a:lstStyle/>
          <a:p>
            <a:r>
              <a:rPr lang="en-US" sz="3200" dirty="0"/>
              <a:t/>
            </a:r>
            <a:br>
              <a:rPr lang="en-US" sz="3200" dirty="0"/>
            </a:br>
            <a:r>
              <a:rPr lang="en-US" sz="1050" i="1" dirty="0">
                <a:solidFill>
                  <a:prstClr val="black"/>
                </a:solidFill>
              </a:rPr>
              <a:t> (Left is right, right is left, bone is bright white, malignant tumor with contrast dye is grey) </a:t>
            </a:r>
            <a:r>
              <a:rPr lang="en-US" sz="1600" dirty="0"/>
              <a:t/>
            </a:r>
            <a:br>
              <a:rPr lang="en-US" sz="1600" dirty="0"/>
            </a:br>
            <a:r>
              <a:rPr lang="en-US" sz="1000" i="1" dirty="0"/>
              <a:t>Midline shift, Google Images, </a:t>
            </a:r>
            <a:r>
              <a:rPr lang="en-US" sz="1000" i="1" dirty="0">
                <a:hlinkClick r:id="rId4"/>
              </a:rPr>
              <a:t>http://www.ispub.com/xml/journals/ija/vol8n2/pregnant-fig1.jpg</a:t>
            </a:r>
            <a:endParaRPr lang="en-US" sz="1050" dirty="0"/>
          </a:p>
        </p:txBody>
      </p:sp>
      <p:pic>
        <p:nvPicPr>
          <p:cNvPr id="6" name="Content Placeholder 4" descr="ABTAWordTemplatev2.jpg"/>
          <p:cNvPicPr>
            <a:picLocks/>
          </p:cNvPicPr>
          <p:nvPr/>
        </p:nvPicPr>
        <p:blipFill rotWithShape="1">
          <a:blip r:embed="rId5"/>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203699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Tumor Impact in the United States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lstStyle/>
          <a:p>
            <a:r>
              <a:rPr lang="en-US" dirty="0" smtClean="0"/>
              <a:t>More than 79,000 </a:t>
            </a:r>
            <a:r>
              <a:rPr lang="en-US" dirty="0"/>
              <a:t>new cases of primary brain tumors will be diagnosed this year</a:t>
            </a:r>
          </a:p>
          <a:p>
            <a:r>
              <a:rPr lang="en-US" dirty="0"/>
              <a:t>More than </a:t>
            </a:r>
            <a:r>
              <a:rPr lang="en-US" dirty="0" smtClean="0"/>
              <a:t>4,800 </a:t>
            </a:r>
            <a:r>
              <a:rPr lang="en-US" dirty="0"/>
              <a:t>children between the ages of 0 – 19 will be diagnosed with a brain tumor this year</a:t>
            </a:r>
          </a:p>
          <a:p>
            <a:r>
              <a:rPr lang="en-US" dirty="0"/>
              <a:t>Brain and central nervous system tumors are the most common cancers among children 0 – </a:t>
            </a:r>
            <a:r>
              <a:rPr lang="en-US" dirty="0" smtClean="0"/>
              <a:t>14</a:t>
            </a:r>
            <a:endParaRPr lang="en-US" dirty="0"/>
          </a:p>
          <a:p>
            <a:r>
              <a:rPr lang="en-US" dirty="0" smtClean="0"/>
              <a:t>Almost </a:t>
            </a:r>
            <a:r>
              <a:rPr lang="en-US" dirty="0"/>
              <a:t>700,000 people in the U.S</a:t>
            </a:r>
            <a:r>
              <a:rPr lang="en-US" dirty="0" smtClean="0"/>
              <a:t>. are </a:t>
            </a:r>
            <a:r>
              <a:rPr lang="en-US" dirty="0"/>
              <a:t>living with a </a:t>
            </a:r>
            <a:r>
              <a:rPr lang="en-US" dirty="0" smtClean="0"/>
              <a:t>primary brain or central nervous system tumor</a:t>
            </a:r>
            <a:endParaRPr lang="en-US" dirty="0"/>
          </a:p>
          <a:p>
            <a:r>
              <a:rPr lang="en-US" dirty="0"/>
              <a:t>This year, </a:t>
            </a:r>
            <a:r>
              <a:rPr lang="en-US" dirty="0" smtClean="0"/>
              <a:t>nearly 17,000 </a:t>
            </a:r>
            <a:r>
              <a:rPr lang="en-US" dirty="0"/>
              <a:t>people will lose their battle with a brain </a:t>
            </a:r>
            <a:r>
              <a:rPr lang="en-US" dirty="0" smtClean="0"/>
              <a:t>tumor</a:t>
            </a:r>
          </a:p>
          <a:p>
            <a:r>
              <a:rPr lang="en-US" dirty="0"/>
              <a:t>More than </a:t>
            </a:r>
            <a:r>
              <a:rPr lang="en-US" dirty="0" smtClean="0"/>
              <a:t>100 </a:t>
            </a:r>
            <a:r>
              <a:rPr lang="en-US" dirty="0"/>
              <a:t>types of brain tumors </a:t>
            </a:r>
            <a:r>
              <a:rPr lang="en-US" dirty="0" smtClean="0"/>
              <a:t>exist</a:t>
            </a:r>
            <a:endParaRPr lang="en-US" dirty="0"/>
          </a:p>
        </p:txBody>
      </p:sp>
      <p:sp>
        <p:nvSpPr>
          <p:cNvPr id="4" name="TextBox 3"/>
          <p:cNvSpPr txBox="1"/>
          <p:nvPr/>
        </p:nvSpPr>
        <p:spPr>
          <a:xfrm>
            <a:off x="1394627" y="6138752"/>
            <a:ext cx="5573486" cy="261610"/>
          </a:xfrm>
          <a:prstGeom prst="rect">
            <a:avLst/>
          </a:prstGeom>
          <a:noFill/>
        </p:spPr>
        <p:txBody>
          <a:bodyPr wrap="square" rtlCol="0">
            <a:spAutoFit/>
          </a:bodyPr>
          <a:lstStyle/>
          <a:p>
            <a:r>
              <a:rPr lang="en-US" sz="1100" dirty="0" smtClean="0"/>
              <a:t>Information provided by the CBTRUS http</a:t>
            </a:r>
            <a:r>
              <a:rPr lang="en-US" sz="1100" dirty="0"/>
              <a:t>://www.cbtrus.org/factsheet/factsheet.html</a:t>
            </a:r>
          </a:p>
        </p:txBody>
      </p:sp>
    </p:spTree>
    <p:extLst>
      <p:ext uri="{BB962C8B-B14F-4D97-AF65-F5344CB8AC3E}">
        <p14:creationId xmlns:p14="http://schemas.microsoft.com/office/powerpoint/2010/main" val="150073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Anaplastic </a:t>
            </a:r>
            <a:r>
              <a:rPr lang="en-US" altLang="en-US" dirty="0" smtClean="0"/>
              <a:t>Astrocytoma</a:t>
            </a:r>
            <a:endParaRPr lang="en-US" dirty="0"/>
          </a:p>
        </p:txBody>
      </p:sp>
      <p:sp>
        <p:nvSpPr>
          <p:cNvPr id="5" name="TextBox 4"/>
          <p:cNvSpPr txBox="1"/>
          <p:nvPr/>
        </p:nvSpPr>
        <p:spPr>
          <a:xfrm>
            <a:off x="6221366" y="4008329"/>
            <a:ext cx="2465434" cy="738664"/>
          </a:xfrm>
          <a:prstGeom prst="rect">
            <a:avLst/>
          </a:prstGeom>
          <a:noFill/>
        </p:spPr>
        <p:txBody>
          <a:bodyPr wrap="square" rtlCol="0">
            <a:spAutoFit/>
          </a:bodyPr>
          <a:lstStyle/>
          <a:p>
            <a:r>
              <a:rPr lang="en-US" sz="1400" i="1" dirty="0"/>
              <a:t>High grade tumor, pre-treatment</a:t>
            </a:r>
            <a:br>
              <a:rPr lang="en-US" sz="1400" i="1" dirty="0"/>
            </a:br>
            <a:r>
              <a:rPr lang="en-US" sz="1400" i="1" dirty="0"/>
              <a:t>(Left is right, right is </a:t>
            </a:r>
            <a:r>
              <a:rPr lang="en-US" sz="1400" i="1" dirty="0" smtClean="0"/>
              <a:t>left)</a:t>
            </a:r>
            <a:endParaRPr lang="en-US" sz="1400"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7" name="Picture 6" descr="http://images.radiopaedia.org/images/4087938/d698218e3c370c28cc1d43083d2f0c_big_gallery.jpg"/>
          <p:cNvPicPr/>
          <p:nvPr/>
        </p:nvPicPr>
        <p:blipFill>
          <a:blip r:embed="rId4">
            <a:extLst>
              <a:ext uri="{28A0092B-C50C-407E-A947-70E740481C1C}">
                <a14:useLocalDpi xmlns:a14="http://schemas.microsoft.com/office/drawing/2010/main" val="0"/>
              </a:ext>
            </a:extLst>
          </a:blip>
          <a:srcRect/>
          <a:stretch>
            <a:fillRect/>
          </a:stretch>
        </p:blipFill>
        <p:spPr bwMode="auto">
          <a:xfrm>
            <a:off x="1623951" y="1930147"/>
            <a:ext cx="4088081" cy="4156364"/>
          </a:xfrm>
          <a:prstGeom prst="rect">
            <a:avLst/>
          </a:prstGeom>
          <a:noFill/>
          <a:ln>
            <a:solidFill>
              <a:schemeClr val="accent6">
                <a:lumMod val="75000"/>
                <a:alpha val="90000"/>
              </a:schemeClr>
            </a:solidFill>
          </a:ln>
        </p:spPr>
      </p:pic>
      <p:sp>
        <p:nvSpPr>
          <p:cNvPr id="8" name="TextBox 7"/>
          <p:cNvSpPr txBox="1"/>
          <p:nvPr/>
        </p:nvSpPr>
        <p:spPr>
          <a:xfrm>
            <a:off x="629392" y="6110262"/>
            <a:ext cx="6526595" cy="369332"/>
          </a:xfrm>
          <a:prstGeom prst="rect">
            <a:avLst/>
          </a:prstGeom>
          <a:noFill/>
        </p:spPr>
        <p:txBody>
          <a:bodyPr wrap="none" rtlCol="0">
            <a:spAutoFit/>
          </a:bodyPr>
          <a:lstStyle/>
          <a:p>
            <a:r>
              <a:rPr lang="en-US" u="sng" dirty="0">
                <a:hlinkClick r:id="rId5"/>
              </a:rPr>
              <a:t>http://radiopaedia.org/cases/anaplastic-astrocytoma-who-grade-iii</a:t>
            </a:r>
            <a:r>
              <a:rPr lang="en-US" dirty="0"/>
              <a:t> </a:t>
            </a:r>
          </a:p>
        </p:txBody>
      </p:sp>
    </p:spTree>
    <p:extLst>
      <p:ext uri="{BB962C8B-B14F-4D97-AF65-F5344CB8AC3E}">
        <p14:creationId xmlns:p14="http://schemas.microsoft.com/office/powerpoint/2010/main" val="832443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Glioblastoma</a:t>
            </a:r>
            <a:endParaRPr lang="en-US" dirty="0"/>
          </a:p>
        </p:txBody>
      </p:sp>
      <p:pic>
        <p:nvPicPr>
          <p:cNvPr id="4" name="Content Placeholder 3"/>
          <p:cNvPicPr>
            <a:picLocks noGrp="1" noChangeAspect="1"/>
          </p:cNvPicPr>
          <p:nvPr>
            <p:ph idx="1"/>
          </p:nvPr>
        </p:nvPicPr>
        <p:blipFill>
          <a:blip r:embed="rId3"/>
          <a:stretch>
            <a:fillRect/>
          </a:stretch>
        </p:blipFill>
        <p:spPr>
          <a:xfrm>
            <a:off x="2332634" y="1881051"/>
            <a:ext cx="3468229" cy="4245112"/>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60795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Who is Most </a:t>
            </a:r>
            <a:r>
              <a:rPr lang="en-US" altLang="en-US" dirty="0"/>
              <a:t>Affected by Brain Tumors?</a:t>
            </a:r>
            <a:endParaRPr lang="en-US" dirty="0"/>
          </a:p>
        </p:txBody>
      </p:sp>
      <p:sp>
        <p:nvSpPr>
          <p:cNvPr id="3" name="Content Placeholder 2"/>
          <p:cNvSpPr>
            <a:spLocks noGrp="1"/>
          </p:cNvSpPr>
          <p:nvPr>
            <p:ph idx="1"/>
          </p:nvPr>
        </p:nvSpPr>
        <p:spPr/>
        <p:txBody>
          <a:bodyPr>
            <a:normAutofit/>
          </a:bodyPr>
          <a:lstStyle/>
          <a:p>
            <a:endParaRPr lang="en-US" altLang="en-US" dirty="0" smtClean="0"/>
          </a:p>
          <a:p>
            <a:r>
              <a:rPr lang="en-US" altLang="en-US" dirty="0" smtClean="0"/>
              <a:t>Brain </a:t>
            </a:r>
            <a:r>
              <a:rPr lang="en-US" altLang="en-US" dirty="0"/>
              <a:t>tumors do not </a:t>
            </a:r>
            <a:r>
              <a:rPr lang="en-US" altLang="en-US" dirty="0" smtClean="0"/>
              <a:t>discriminate</a:t>
            </a:r>
          </a:p>
          <a:p>
            <a:r>
              <a:rPr lang="en-US" altLang="en-US" dirty="0" smtClean="0"/>
              <a:t>But</a:t>
            </a:r>
            <a:r>
              <a:rPr lang="en-US" altLang="en-US" dirty="0"/>
              <a:t>, different tumor types at different ages</a:t>
            </a: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678831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tumors by age</a:t>
            </a:r>
          </a:p>
        </p:txBody>
      </p:sp>
      <p:pic>
        <p:nvPicPr>
          <p:cNvPr id="4" name="Content Placeholder 3"/>
          <p:cNvPicPr>
            <a:picLocks noGrp="1" noChangeAspect="1"/>
          </p:cNvPicPr>
          <p:nvPr>
            <p:ph idx="1"/>
          </p:nvPr>
        </p:nvPicPr>
        <p:blipFill rotWithShape="1">
          <a:blip r:embed="rId3"/>
          <a:srcRect l="6021" t="26595" r="15996" b="13336"/>
          <a:stretch/>
        </p:blipFill>
        <p:spPr>
          <a:xfrm>
            <a:off x="457199" y="1567543"/>
            <a:ext cx="8300895" cy="3596639"/>
          </a:xfrm>
          <a:prstGeom prst="rect">
            <a:avLst/>
          </a:prstGeom>
        </p:spPr>
      </p:pic>
    </p:spTree>
    <p:extLst>
      <p:ext uri="{BB962C8B-B14F-4D97-AF65-F5344CB8AC3E}">
        <p14:creationId xmlns:p14="http://schemas.microsoft.com/office/powerpoint/2010/main" val="3400527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tumors by </a:t>
            </a:r>
            <a:r>
              <a:rPr lang="en-US" dirty="0" smtClean="0"/>
              <a:t>age continued…</a:t>
            </a:r>
            <a:endParaRPr lang="en-US" dirty="0"/>
          </a:p>
        </p:txBody>
      </p:sp>
      <p:pic>
        <p:nvPicPr>
          <p:cNvPr id="4" name="Content Placeholder 3"/>
          <p:cNvPicPr>
            <a:picLocks noGrp="1" noChangeAspect="1"/>
          </p:cNvPicPr>
          <p:nvPr>
            <p:ph idx="1"/>
          </p:nvPr>
        </p:nvPicPr>
        <p:blipFill rotWithShape="1">
          <a:blip r:embed="rId3"/>
          <a:srcRect l="17479" t="36155" r="29441" b="13337"/>
          <a:stretch/>
        </p:blipFill>
        <p:spPr>
          <a:xfrm>
            <a:off x="1262742" y="1550126"/>
            <a:ext cx="6475593" cy="3466011"/>
          </a:xfrm>
          <a:prstGeom prst="rect">
            <a:avLst/>
          </a:prstGeom>
        </p:spPr>
      </p:pic>
    </p:spTree>
    <p:extLst>
      <p:ext uri="{BB962C8B-B14F-4D97-AF65-F5344CB8AC3E}">
        <p14:creationId xmlns:p14="http://schemas.microsoft.com/office/powerpoint/2010/main" val="4071433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brain tumors treated?</a:t>
            </a:r>
            <a:endParaRPr lang="en-US" dirty="0"/>
          </a:p>
        </p:txBody>
      </p:sp>
      <p:sp>
        <p:nvSpPr>
          <p:cNvPr id="3" name="Content Placeholder 2"/>
          <p:cNvSpPr>
            <a:spLocks noGrp="1"/>
          </p:cNvSpPr>
          <p:nvPr>
            <p:ph idx="1"/>
          </p:nvPr>
        </p:nvSpPr>
        <p:spPr/>
        <p:txBody>
          <a:bodyPr/>
          <a:lstStyle/>
          <a:p>
            <a:r>
              <a:rPr lang="en-US" dirty="0">
                <a:solidFill>
                  <a:schemeClr val="accent4">
                    <a:lumMod val="75000"/>
                  </a:schemeClr>
                </a:solidFill>
              </a:rPr>
              <a:t>Surgery</a:t>
            </a:r>
            <a:r>
              <a:rPr lang="en-US" dirty="0"/>
              <a:t> to remove tumor bulk </a:t>
            </a:r>
            <a:endParaRPr lang="en-US" dirty="0" smtClean="0"/>
          </a:p>
          <a:p>
            <a:r>
              <a:rPr lang="en-US" dirty="0" smtClean="0">
                <a:solidFill>
                  <a:schemeClr val="accent4">
                    <a:lumMod val="75000"/>
                  </a:schemeClr>
                </a:solidFill>
              </a:rPr>
              <a:t>Radiation</a:t>
            </a:r>
            <a:r>
              <a:rPr lang="en-US" dirty="0" smtClean="0"/>
              <a:t> </a:t>
            </a:r>
            <a:r>
              <a:rPr lang="en-US" dirty="0"/>
              <a:t>to disable cell reproduction/shrink the </a:t>
            </a:r>
            <a:r>
              <a:rPr lang="en-US" dirty="0" smtClean="0"/>
              <a:t>tumor</a:t>
            </a:r>
          </a:p>
          <a:p>
            <a:r>
              <a:rPr lang="en-US" dirty="0" smtClean="0">
                <a:solidFill>
                  <a:schemeClr val="accent4">
                    <a:lumMod val="75000"/>
                  </a:schemeClr>
                </a:solidFill>
              </a:rPr>
              <a:t>Chemotherapy</a:t>
            </a:r>
            <a:r>
              <a:rPr lang="en-US" dirty="0" smtClean="0"/>
              <a:t> </a:t>
            </a:r>
            <a:r>
              <a:rPr lang="en-US" dirty="0"/>
              <a:t>to either kill tumor cells or interfere with their growth</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572717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new treatments headed?</a:t>
            </a:r>
            <a:endParaRPr lang="en-US" dirty="0"/>
          </a:p>
        </p:txBody>
      </p:sp>
      <p:pic>
        <p:nvPicPr>
          <p:cNvPr id="4" name="Content Placeholder 3"/>
          <p:cNvPicPr>
            <a:picLocks noGrp="1" noChangeAspect="1"/>
          </p:cNvPicPr>
          <p:nvPr>
            <p:ph idx="1"/>
          </p:nvPr>
        </p:nvPicPr>
        <p:blipFill>
          <a:blip r:embed="rId3"/>
          <a:stretch>
            <a:fillRect/>
          </a:stretch>
        </p:blipFill>
        <p:spPr>
          <a:xfrm>
            <a:off x="1346589" y="1729396"/>
            <a:ext cx="5669771" cy="4267570"/>
          </a:xfrm>
          <a:prstGeom prst="rect">
            <a:avLst/>
          </a:prstGeom>
        </p:spPr>
      </p:pic>
      <p:sp>
        <p:nvSpPr>
          <p:cNvPr id="5" name="TextBox 4"/>
          <p:cNvSpPr txBox="1"/>
          <p:nvPr/>
        </p:nvSpPr>
        <p:spPr>
          <a:xfrm>
            <a:off x="1878905" y="6050072"/>
            <a:ext cx="4872624" cy="553998"/>
          </a:xfrm>
          <a:prstGeom prst="rect">
            <a:avLst/>
          </a:prstGeom>
          <a:noFill/>
        </p:spPr>
        <p:txBody>
          <a:bodyPr wrap="square" rtlCol="0">
            <a:spAutoFit/>
          </a:bodyPr>
          <a:lstStyle/>
          <a:p>
            <a:r>
              <a:rPr lang="en-US" altLang="en-US" sz="1100" i="1" dirty="0" err="1"/>
              <a:t>Neuronavigation</a:t>
            </a:r>
            <a:r>
              <a:rPr lang="en-US" altLang="en-US" sz="1100" i="1" dirty="0"/>
              <a:t> setup with </a:t>
            </a:r>
            <a:r>
              <a:rPr lang="en-US" altLang="en-US" sz="1100" i="1" dirty="0" err="1"/>
              <a:t>VarioGuide</a:t>
            </a:r>
            <a:r>
              <a:rPr lang="en-US" altLang="en-US" sz="1100" i="1" dirty="0"/>
              <a:t>™, courtesy </a:t>
            </a:r>
            <a:r>
              <a:rPr lang="en-US" altLang="en-US" sz="1100" i="1" dirty="0" err="1"/>
              <a:t>BrainLab</a:t>
            </a:r>
            <a:endParaRPr lang="en-US" altLang="en-US" sz="1100" i="1" dirty="0"/>
          </a:p>
          <a:p>
            <a:endParaRPr lang="en-US" dirty="0"/>
          </a:p>
        </p:txBody>
      </p:sp>
      <p:pic>
        <p:nvPicPr>
          <p:cNvPr id="6"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043508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new treatments are headed cont.</a:t>
            </a:r>
            <a:endParaRPr lang="en-US" dirty="0"/>
          </a:p>
        </p:txBody>
      </p:sp>
      <p:sp>
        <p:nvSpPr>
          <p:cNvPr id="3" name="Content Placeholder 2"/>
          <p:cNvSpPr>
            <a:spLocks noGrp="1"/>
          </p:cNvSpPr>
          <p:nvPr>
            <p:ph idx="1"/>
          </p:nvPr>
        </p:nvSpPr>
        <p:spPr/>
        <p:txBody>
          <a:bodyPr>
            <a:normAutofit/>
          </a:bodyPr>
          <a:lstStyle/>
          <a:p>
            <a:r>
              <a:rPr lang="en-US" dirty="0" smtClean="0"/>
              <a:t>Enhanced </a:t>
            </a:r>
            <a:r>
              <a:rPr lang="en-US" dirty="0"/>
              <a:t>tumor cell visibility/visualizing single </a:t>
            </a:r>
            <a:r>
              <a:rPr lang="en-US" dirty="0" smtClean="0"/>
              <a:t>cells live </a:t>
            </a:r>
            <a:r>
              <a:rPr lang="en-US" dirty="0"/>
              <a:t>imaging and treatment during </a:t>
            </a:r>
            <a:r>
              <a:rPr lang="en-US" dirty="0" smtClean="0"/>
              <a:t>surgery</a:t>
            </a:r>
          </a:p>
          <a:p>
            <a:r>
              <a:rPr lang="en-US" dirty="0" smtClean="0"/>
              <a:t>Highly </a:t>
            </a:r>
            <a:r>
              <a:rPr lang="en-US" dirty="0"/>
              <a:t>focused radiation, radiation </a:t>
            </a:r>
            <a:r>
              <a:rPr lang="en-US" dirty="0" smtClean="0"/>
              <a:t>enhancers</a:t>
            </a:r>
          </a:p>
          <a:p>
            <a:r>
              <a:rPr lang="en-US" dirty="0" smtClean="0"/>
              <a:t>Targeted </a:t>
            </a:r>
            <a:r>
              <a:rPr lang="en-US" dirty="0"/>
              <a:t>drug therapies, “Repurposed” </a:t>
            </a:r>
            <a:r>
              <a:rPr lang="en-US" dirty="0" smtClean="0"/>
              <a:t>drugs</a:t>
            </a:r>
          </a:p>
          <a:p>
            <a:r>
              <a:rPr lang="en-US" dirty="0" smtClean="0"/>
              <a:t>Low </a:t>
            </a:r>
            <a:r>
              <a:rPr lang="en-US" dirty="0"/>
              <a:t>intensity, intermediate frequency, alternating electric fields that disrupt </a:t>
            </a:r>
            <a:r>
              <a:rPr lang="en-US" dirty="0" smtClean="0"/>
              <a:t>cell growth</a:t>
            </a:r>
          </a:p>
          <a:p>
            <a:r>
              <a:rPr lang="en-US" dirty="0" smtClean="0"/>
              <a:t>Immune system enhancing drugs</a:t>
            </a:r>
          </a:p>
          <a:p>
            <a:r>
              <a:rPr lang="en-US" dirty="0" smtClean="0"/>
              <a:t>Combination </a:t>
            </a:r>
            <a:r>
              <a:rPr lang="en-US" dirty="0"/>
              <a:t>diagnostics and </a:t>
            </a:r>
            <a:r>
              <a:rPr lang="en-US" dirty="0" smtClean="0"/>
              <a:t>therapeutics</a:t>
            </a:r>
          </a:p>
          <a:p>
            <a:r>
              <a:rPr lang="en-US" dirty="0" smtClean="0"/>
              <a:t>Biomarkers</a:t>
            </a: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60517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normAutofit/>
          </a:bodyPr>
          <a:lstStyle/>
          <a:p>
            <a:r>
              <a:rPr lang="en-US" dirty="0" smtClean="0"/>
              <a:t>Definition: Prediction </a:t>
            </a:r>
            <a:r>
              <a:rPr lang="en-US" dirty="0"/>
              <a:t>of </a:t>
            </a:r>
            <a:r>
              <a:rPr lang="en-US" dirty="0" smtClean="0"/>
              <a:t>how long someone may live </a:t>
            </a:r>
            <a:r>
              <a:rPr lang="en-US" dirty="0"/>
              <a:t>with </a:t>
            </a:r>
            <a:r>
              <a:rPr lang="en-US" dirty="0" smtClean="0"/>
              <a:t>a tumor</a:t>
            </a:r>
          </a:p>
          <a:p>
            <a:r>
              <a:rPr lang="en-US" dirty="0" smtClean="0"/>
              <a:t>Benign </a:t>
            </a:r>
            <a:r>
              <a:rPr lang="en-US" dirty="0"/>
              <a:t>tumors = greatest predictor of survival is extent of tumor removal/likelihood of recurrence, </a:t>
            </a:r>
            <a:br>
              <a:rPr lang="en-US" dirty="0"/>
            </a:br>
            <a:r>
              <a:rPr lang="en-US" dirty="0"/>
              <a:t>long term survival impacted by </a:t>
            </a:r>
            <a:r>
              <a:rPr lang="en-US" dirty="0" smtClean="0"/>
              <a:t>QOL</a:t>
            </a:r>
          </a:p>
          <a:p>
            <a:r>
              <a:rPr lang="en-US" dirty="0" smtClean="0"/>
              <a:t>Malignant </a:t>
            </a:r>
            <a:r>
              <a:rPr lang="en-US" dirty="0"/>
              <a:t>tumors = greatest predictor is age </a:t>
            </a:r>
            <a:r>
              <a:rPr lang="en-US" dirty="0" smtClean="0"/>
              <a:t>         (&lt; 45), amount </a:t>
            </a:r>
            <a:r>
              <a:rPr lang="en-US" dirty="0"/>
              <a:t>of tumor </a:t>
            </a:r>
            <a:r>
              <a:rPr lang="en-US" dirty="0" smtClean="0"/>
              <a:t>removed, type </a:t>
            </a:r>
            <a:r>
              <a:rPr lang="en-US" dirty="0"/>
              <a:t>of tumor/biologic </a:t>
            </a:r>
            <a:r>
              <a:rPr lang="en-US" dirty="0" smtClean="0"/>
              <a:t>activity, functional status</a:t>
            </a:r>
          </a:p>
          <a:p>
            <a:r>
              <a:rPr lang="en-US" dirty="0" smtClean="0"/>
              <a:t>Why </a:t>
            </a:r>
            <a:r>
              <a:rPr lang="en-US" dirty="0"/>
              <a:t>may one GBM be different than the </a:t>
            </a:r>
            <a:r>
              <a:rPr lang="en-US" dirty="0" smtClean="0"/>
              <a:t>next?  general health/co-morbidities and location</a:t>
            </a:r>
            <a:r>
              <a:rPr lang="en-US" b="1" dirty="0"/>
              <a:t/>
            </a:r>
            <a:br>
              <a:rPr lang="en-US" b="1" dirty="0"/>
            </a:b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368501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on patients with Malignant Tumors</a:t>
            </a:r>
            <a:endParaRPr lang="en-US" dirty="0"/>
          </a:p>
        </p:txBody>
      </p:sp>
      <p:sp>
        <p:nvSpPr>
          <p:cNvPr id="3" name="Content Placeholder 2"/>
          <p:cNvSpPr>
            <a:spLocks noGrp="1"/>
          </p:cNvSpPr>
          <p:nvPr>
            <p:ph idx="1"/>
          </p:nvPr>
        </p:nvSpPr>
        <p:spPr/>
        <p:txBody>
          <a:bodyPr/>
          <a:lstStyle/>
          <a:p>
            <a:r>
              <a:rPr lang="en-US" dirty="0" err="1"/>
              <a:t>neurocognition</a:t>
            </a:r>
            <a:r>
              <a:rPr lang="en-US" dirty="0"/>
              <a:t> – </a:t>
            </a:r>
            <a:endParaRPr lang="en-US" dirty="0" smtClean="0"/>
          </a:p>
          <a:p>
            <a:pPr lvl="1"/>
            <a:r>
              <a:rPr lang="en-US" dirty="0" smtClean="0"/>
              <a:t>slower processing </a:t>
            </a:r>
          </a:p>
          <a:p>
            <a:pPr lvl="1"/>
            <a:r>
              <a:rPr lang="en-US" dirty="0" smtClean="0"/>
              <a:t>poor attention</a:t>
            </a:r>
          </a:p>
          <a:p>
            <a:pPr lvl="1"/>
            <a:r>
              <a:rPr lang="en-US" dirty="0" smtClean="0"/>
              <a:t>short </a:t>
            </a:r>
            <a:r>
              <a:rPr lang="en-US" dirty="0"/>
              <a:t>term </a:t>
            </a:r>
            <a:r>
              <a:rPr lang="en-US" dirty="0" smtClean="0"/>
              <a:t>memory</a:t>
            </a:r>
          </a:p>
          <a:p>
            <a:pPr lvl="1"/>
            <a:r>
              <a:rPr lang="en-US" dirty="0" smtClean="0"/>
              <a:t>lack of abstract thinking ability</a:t>
            </a:r>
          </a:p>
          <a:p>
            <a:r>
              <a:rPr lang="en-US" dirty="0" smtClean="0"/>
              <a:t>changes </a:t>
            </a:r>
            <a:r>
              <a:rPr lang="en-US" dirty="0"/>
              <a:t>in </a:t>
            </a:r>
            <a:r>
              <a:rPr lang="en-US" dirty="0" smtClean="0"/>
              <a:t>personality/judgment</a:t>
            </a:r>
          </a:p>
          <a:p>
            <a:r>
              <a:rPr lang="en-US" dirty="0"/>
              <a:t>f</a:t>
            </a:r>
            <a:r>
              <a:rPr lang="en-US" dirty="0" smtClean="0"/>
              <a:t>atigue</a:t>
            </a:r>
          </a:p>
          <a:p>
            <a:r>
              <a:rPr lang="en-US" dirty="0" smtClean="0"/>
              <a:t>headaches </a:t>
            </a:r>
          </a:p>
          <a:p>
            <a:r>
              <a:rPr lang="en-US" dirty="0" smtClean="0"/>
              <a:t>left/right</a:t>
            </a:r>
            <a:r>
              <a:rPr lang="en-US" dirty="0"/>
              <a:t>, up/down </a:t>
            </a:r>
            <a:r>
              <a:rPr lang="en-US" dirty="0" smtClean="0"/>
              <a:t>confusion</a:t>
            </a:r>
          </a:p>
          <a:p>
            <a:r>
              <a:rPr lang="en-US" dirty="0" smtClean="0"/>
              <a:t>visual </a:t>
            </a:r>
            <a:r>
              <a:rPr lang="en-US" dirty="0"/>
              <a:t>changes/lack of depth perception </a:t>
            </a:r>
            <a:endParaRPr lang="en-US" dirty="0" smtClean="0"/>
          </a:p>
          <a:p>
            <a:endParaRPr lang="en-US" dirty="0" smtClean="0"/>
          </a:p>
          <a:p>
            <a:pPr marL="0" indent="0">
              <a:buNone/>
            </a:pP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657364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T_PPT_SUB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l"/>
            <a:r>
              <a:rPr lang="en-US" sz="3600" dirty="0" smtClean="0">
                <a:latin typeface="Arial"/>
                <a:cs typeface="Arial"/>
              </a:rPr>
              <a:t>Brain Tumors Defined</a:t>
            </a:r>
            <a:endParaRPr lang="en-US" sz="3600" dirty="0">
              <a:latin typeface="Arial"/>
              <a:cs typeface="Arial"/>
            </a:endParaRPr>
          </a:p>
        </p:txBody>
      </p:sp>
      <p:pic>
        <p:nvPicPr>
          <p:cNvPr id="3" name="Content Placeholder 2"/>
          <p:cNvPicPr>
            <a:picLocks noGrp="1" noChangeAspect="1"/>
          </p:cNvPicPr>
          <p:nvPr>
            <p:ph idx="1"/>
          </p:nvPr>
        </p:nvPicPr>
        <p:blipFill>
          <a:blip r:embed="rId4"/>
          <a:stretch>
            <a:fillRect/>
          </a:stretch>
        </p:blipFill>
        <p:spPr>
          <a:xfrm>
            <a:off x="2806453" y="1881810"/>
            <a:ext cx="2969009" cy="3962743"/>
          </a:xfrm>
          <a:prstGeom prst="rect">
            <a:avLst/>
          </a:prstGeom>
        </p:spPr>
      </p:pic>
      <p:pic>
        <p:nvPicPr>
          <p:cNvPr id="6" name="Content Placeholder 4" descr="ABTAWordTemplatev2.jpg"/>
          <p:cNvPicPr>
            <a:picLocks/>
          </p:cNvPicPr>
          <p:nvPr/>
        </p:nvPicPr>
        <p:blipFill rotWithShape="1">
          <a:blip r:embed="rId5"/>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209938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patients with Benign </a:t>
            </a:r>
            <a:r>
              <a:rPr lang="en-US" dirty="0"/>
              <a:t>T</a:t>
            </a:r>
            <a:r>
              <a:rPr lang="en-US" dirty="0" smtClean="0"/>
              <a:t>umors</a:t>
            </a:r>
            <a:endParaRPr lang="en-US" dirty="0"/>
          </a:p>
        </p:txBody>
      </p:sp>
      <p:sp>
        <p:nvSpPr>
          <p:cNvPr id="3" name="Content Placeholder 2"/>
          <p:cNvSpPr>
            <a:spLocks noGrp="1"/>
          </p:cNvSpPr>
          <p:nvPr>
            <p:ph idx="1"/>
          </p:nvPr>
        </p:nvSpPr>
        <p:spPr/>
        <p:txBody>
          <a:bodyPr/>
          <a:lstStyle/>
          <a:p>
            <a:r>
              <a:rPr lang="en-US" altLang="en-US" dirty="0"/>
              <a:t>“But you look fine to </a:t>
            </a:r>
            <a:r>
              <a:rPr lang="en-US" altLang="en-US" dirty="0" smtClean="0"/>
              <a:t>me”</a:t>
            </a:r>
          </a:p>
          <a:p>
            <a:r>
              <a:rPr lang="en-US" altLang="en-US" dirty="0" smtClean="0"/>
              <a:t>fatigue</a:t>
            </a:r>
          </a:p>
          <a:p>
            <a:r>
              <a:rPr lang="en-US" altLang="en-US" dirty="0" smtClean="0"/>
              <a:t>math</a:t>
            </a:r>
            <a:r>
              <a:rPr lang="en-US" altLang="en-US" dirty="0"/>
              <a:t>, reading </a:t>
            </a:r>
            <a:r>
              <a:rPr lang="en-US" altLang="en-US" dirty="0" smtClean="0"/>
              <a:t>challenges</a:t>
            </a:r>
          </a:p>
          <a:p>
            <a:r>
              <a:rPr lang="en-US" altLang="en-US" dirty="0" smtClean="0"/>
              <a:t>short </a:t>
            </a:r>
            <a:r>
              <a:rPr lang="en-US" altLang="en-US" dirty="0"/>
              <a:t>term memory issues </a:t>
            </a:r>
            <a:endParaRPr lang="en-US" altLang="en-US" dirty="0" smtClean="0"/>
          </a:p>
          <a:p>
            <a:r>
              <a:rPr lang="en-US" altLang="en-US" dirty="0" smtClean="0"/>
              <a:t>employment/job </a:t>
            </a:r>
            <a:r>
              <a:rPr lang="en-US" altLang="en-US" dirty="0"/>
              <a:t>related </a:t>
            </a:r>
            <a:r>
              <a:rPr lang="en-US" altLang="en-US" dirty="0" smtClean="0"/>
              <a:t>challenges</a:t>
            </a:r>
          </a:p>
          <a:p>
            <a:r>
              <a:rPr lang="en-US" altLang="en-US" dirty="0" smtClean="0"/>
              <a:t>balance</a:t>
            </a:r>
            <a:r>
              <a:rPr lang="en-US" altLang="en-US" dirty="0"/>
              <a:t>, walking </a:t>
            </a:r>
            <a:r>
              <a:rPr lang="en-US" altLang="en-US" dirty="0" smtClean="0"/>
              <a:t>challenges</a:t>
            </a:r>
          </a:p>
          <a:p>
            <a:r>
              <a:rPr lang="en-US" altLang="en-US" dirty="0" smtClean="0"/>
              <a:t>personality/mood </a:t>
            </a:r>
            <a:r>
              <a:rPr lang="en-US" altLang="en-US" dirty="0"/>
              <a:t>changes</a:t>
            </a: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7482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the family </a:t>
            </a:r>
            <a:endParaRPr lang="en-US" dirty="0"/>
          </a:p>
        </p:txBody>
      </p:sp>
      <p:sp>
        <p:nvSpPr>
          <p:cNvPr id="3" name="Content Placeholder 2"/>
          <p:cNvSpPr>
            <a:spLocks noGrp="1"/>
          </p:cNvSpPr>
          <p:nvPr>
            <p:ph idx="1"/>
          </p:nvPr>
        </p:nvSpPr>
        <p:spPr/>
        <p:txBody>
          <a:bodyPr/>
          <a:lstStyle/>
          <a:p>
            <a:r>
              <a:rPr lang="en-US" altLang="en-US" dirty="0"/>
              <a:t>change of traditional </a:t>
            </a:r>
            <a:r>
              <a:rPr lang="en-US" altLang="en-US" dirty="0" smtClean="0"/>
              <a:t>roles</a:t>
            </a:r>
          </a:p>
          <a:p>
            <a:r>
              <a:rPr lang="en-US" altLang="en-US" dirty="0" smtClean="0"/>
              <a:t>single </a:t>
            </a:r>
            <a:r>
              <a:rPr lang="en-US" altLang="en-US" dirty="0"/>
              <a:t>parenting in a two parent </a:t>
            </a:r>
            <a:r>
              <a:rPr lang="en-US" altLang="en-US" dirty="0" smtClean="0"/>
              <a:t>household</a:t>
            </a:r>
          </a:p>
          <a:p>
            <a:r>
              <a:rPr lang="en-US" altLang="en-US" dirty="0" smtClean="0"/>
              <a:t>loss </a:t>
            </a:r>
            <a:r>
              <a:rPr lang="en-US" altLang="en-US" dirty="0"/>
              <a:t>of relationships as they </a:t>
            </a:r>
            <a:r>
              <a:rPr lang="en-US" altLang="en-US" dirty="0" smtClean="0"/>
              <a:t>existed</a:t>
            </a:r>
          </a:p>
          <a:p>
            <a:r>
              <a:rPr lang="en-US" altLang="en-US" dirty="0" smtClean="0"/>
              <a:t>caregiving/caretaking/safety responsibilities</a:t>
            </a:r>
          </a:p>
          <a:p>
            <a:r>
              <a:rPr lang="en-US" altLang="en-US" dirty="0" smtClean="0"/>
              <a:t>fear </a:t>
            </a:r>
            <a:r>
              <a:rPr lang="en-US" altLang="en-US" dirty="0"/>
              <a:t>of </a:t>
            </a:r>
            <a:r>
              <a:rPr lang="en-US" altLang="en-US" dirty="0" smtClean="0"/>
              <a:t>seizures</a:t>
            </a:r>
          </a:p>
          <a:p>
            <a:r>
              <a:rPr lang="en-US" altLang="en-US" dirty="0" smtClean="0"/>
              <a:t>fear </a:t>
            </a:r>
            <a:r>
              <a:rPr lang="en-US" altLang="en-US" dirty="0"/>
              <a:t>of personality/behavior </a:t>
            </a:r>
            <a:r>
              <a:rPr lang="en-US" altLang="en-US" dirty="0" smtClean="0"/>
              <a:t>changes</a:t>
            </a:r>
          </a:p>
          <a:p>
            <a:r>
              <a:rPr lang="en-US" altLang="en-US" dirty="0" smtClean="0"/>
              <a:t>fear </a:t>
            </a:r>
            <a:r>
              <a:rPr lang="en-US" altLang="en-US" dirty="0"/>
              <a:t>of the </a:t>
            </a:r>
            <a:r>
              <a:rPr lang="en-US" altLang="en-US" dirty="0" smtClean="0"/>
              <a:t>unknown</a:t>
            </a:r>
          </a:p>
          <a:p>
            <a:r>
              <a:rPr lang="en-US" altLang="en-US" dirty="0" smtClean="0"/>
              <a:t>fear </a:t>
            </a:r>
            <a:r>
              <a:rPr lang="en-US" altLang="en-US" dirty="0"/>
              <a:t>of the </a:t>
            </a:r>
            <a:r>
              <a:rPr lang="en-US" altLang="en-US" dirty="0" smtClean="0"/>
              <a:t>future</a:t>
            </a:r>
          </a:p>
          <a:p>
            <a:r>
              <a:rPr lang="en-US" altLang="en-US" dirty="0" smtClean="0"/>
              <a:t>“care </a:t>
            </a:r>
            <a:r>
              <a:rPr lang="en-US" altLang="en-US" dirty="0"/>
              <a:t>of the caregiver” takes second or third place</a:t>
            </a: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462262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t>Tumors that begin in the brain are called ____________ brain </a:t>
            </a:r>
            <a:r>
              <a:rPr lang="en-US" dirty="0" smtClean="0"/>
              <a:t>tumors.</a:t>
            </a:r>
          </a:p>
          <a:p>
            <a:pPr>
              <a:buFont typeface="Wingdings" panose="05000000000000000000" pitchFamily="2" charset="2"/>
              <a:buChar char="q"/>
            </a:pPr>
            <a:r>
              <a:rPr lang="en-US" dirty="0" smtClean="0"/>
              <a:t>What is the annual incidence of brain tumors?</a:t>
            </a:r>
          </a:p>
          <a:p>
            <a:pPr>
              <a:buFont typeface="Wingdings" panose="05000000000000000000" pitchFamily="2" charset="2"/>
              <a:buChar char="q"/>
            </a:pPr>
            <a:r>
              <a:rPr lang="en-US" dirty="0" smtClean="0"/>
              <a:t>Name two </a:t>
            </a:r>
            <a:r>
              <a:rPr lang="en-US" dirty="0"/>
              <a:t>common types of brain </a:t>
            </a:r>
            <a:r>
              <a:rPr lang="en-US" dirty="0" smtClean="0"/>
              <a:t>tumors.</a:t>
            </a:r>
          </a:p>
          <a:p>
            <a:pPr>
              <a:buFont typeface="Wingdings" panose="05000000000000000000" pitchFamily="2" charset="2"/>
              <a:buChar char="q"/>
            </a:pPr>
            <a:r>
              <a:rPr lang="en-US" dirty="0" smtClean="0"/>
              <a:t>What </a:t>
            </a:r>
            <a:r>
              <a:rPr lang="en-US" dirty="0"/>
              <a:t>is the </a:t>
            </a:r>
            <a:r>
              <a:rPr lang="en-US" u="sng" dirty="0"/>
              <a:t>most</a:t>
            </a:r>
            <a:r>
              <a:rPr lang="en-US" dirty="0"/>
              <a:t> common type of primary brain tumor? </a:t>
            </a:r>
            <a:endParaRPr lang="en-US" dirty="0" smtClean="0"/>
          </a:p>
          <a:p>
            <a:pPr>
              <a:buFont typeface="Wingdings" panose="05000000000000000000" pitchFamily="2" charset="2"/>
              <a:buChar char="q"/>
            </a:pPr>
            <a:r>
              <a:rPr lang="en-US" dirty="0" smtClean="0"/>
              <a:t>How </a:t>
            </a:r>
            <a:r>
              <a:rPr lang="en-US" dirty="0"/>
              <a:t>are brain tumors diagnosed? Treated? </a:t>
            </a:r>
            <a:endParaRPr lang="en-US" dirty="0" smtClean="0"/>
          </a:p>
          <a:p>
            <a:pPr>
              <a:buFont typeface="Wingdings" panose="05000000000000000000" pitchFamily="2" charset="2"/>
              <a:buChar char="q"/>
            </a:pPr>
            <a:r>
              <a:rPr lang="en-US" dirty="0" smtClean="0"/>
              <a:t>What are some of the effects of a brain tumor? </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707767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Phone:    1-800-886-ABTA (2282)</a:t>
            </a:r>
          </a:p>
          <a:p>
            <a:pPr marL="0" indent="0">
              <a:buNone/>
            </a:pPr>
            <a:r>
              <a:rPr lang="en-US" dirty="0" smtClean="0"/>
              <a:t>Email:      abtacares@abta.org</a:t>
            </a:r>
          </a:p>
          <a:p>
            <a:pPr marL="0" indent="0">
              <a:buNone/>
            </a:pPr>
            <a:endParaRPr lang="en-US" dirty="0" smtClean="0"/>
          </a:p>
          <a:p>
            <a:pPr marL="0" indent="0">
              <a:buNone/>
            </a:pPr>
            <a:r>
              <a:rPr lang="en-US" dirty="0" smtClean="0"/>
              <a:t>Online:     www.abta.org</a:t>
            </a:r>
          </a:p>
          <a:p>
            <a:pPr marL="457200" lvl="1" indent="0">
              <a:buNone/>
            </a:pPr>
            <a:r>
              <a:rPr lang="en-US" dirty="0" smtClean="0"/>
              <a:t>           www.facebook.com/theABTA </a:t>
            </a:r>
          </a:p>
          <a:p>
            <a:pPr marL="457200" lvl="1" indent="0">
              <a:buNone/>
            </a:pPr>
            <a:r>
              <a:rPr lang="en-US" dirty="0" smtClean="0"/>
              <a:t>           www.twitter.com/theABTA </a:t>
            </a:r>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3830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brain tumor?</a:t>
            </a:r>
            <a:endParaRPr lang="en-US" dirty="0"/>
          </a:p>
        </p:txBody>
      </p:sp>
      <p:sp>
        <p:nvSpPr>
          <p:cNvPr id="3" name="Content Placeholder 2"/>
          <p:cNvSpPr>
            <a:spLocks noGrp="1"/>
          </p:cNvSpPr>
          <p:nvPr>
            <p:ph idx="1"/>
          </p:nvPr>
        </p:nvSpPr>
        <p:spPr/>
        <p:txBody>
          <a:bodyPr/>
          <a:lstStyle/>
          <a:p>
            <a:r>
              <a:rPr lang="en-US" dirty="0" smtClean="0"/>
              <a:t>A collection of abnormal cells that grows in the brain or central spine canal</a:t>
            </a:r>
          </a:p>
          <a:p>
            <a:r>
              <a:rPr lang="en-US" dirty="0" smtClean="0"/>
              <a:t>One </a:t>
            </a:r>
            <a:r>
              <a:rPr lang="en-US" dirty="0"/>
              <a:t>abnormal cell </a:t>
            </a:r>
            <a:br>
              <a:rPr lang="en-US" dirty="0"/>
            </a:br>
            <a:r>
              <a:rPr lang="en-US" dirty="0"/>
              <a:t>becomes two, </a:t>
            </a:r>
            <a:br>
              <a:rPr lang="en-US" dirty="0"/>
            </a:br>
            <a:r>
              <a:rPr lang="en-US" dirty="0"/>
              <a:t>two </a:t>
            </a:r>
            <a:r>
              <a:rPr lang="en-US" dirty="0" smtClean="0"/>
              <a:t>becomes </a:t>
            </a:r>
            <a:r>
              <a:rPr lang="en-US" dirty="0"/>
              <a:t>four, </a:t>
            </a:r>
            <a:br>
              <a:rPr lang="en-US" dirty="0"/>
            </a:br>
            <a:r>
              <a:rPr lang="en-US" dirty="0"/>
              <a:t>four </a:t>
            </a:r>
            <a:r>
              <a:rPr lang="en-US" dirty="0" smtClean="0"/>
              <a:t>becomes </a:t>
            </a:r>
            <a:r>
              <a:rPr lang="en-US" dirty="0"/>
              <a:t>eight,</a:t>
            </a:r>
            <a:br>
              <a:rPr lang="en-US" dirty="0"/>
            </a:br>
            <a:r>
              <a:rPr lang="en-US" dirty="0"/>
              <a:t>until there is a </a:t>
            </a:r>
            <a:br>
              <a:rPr lang="en-US" dirty="0"/>
            </a:br>
            <a:r>
              <a:rPr lang="en-US" dirty="0"/>
              <a:t>lump of abnormal </a:t>
            </a:r>
            <a:r>
              <a:rPr lang="en-US" dirty="0" smtClean="0"/>
              <a:t>cells</a:t>
            </a:r>
            <a:endParaRPr lang="en-US" dirty="0"/>
          </a:p>
        </p:txBody>
      </p:sp>
      <p:pic>
        <p:nvPicPr>
          <p:cNvPr id="4" name="Picture 3"/>
          <p:cNvPicPr>
            <a:picLocks noChangeAspect="1"/>
          </p:cNvPicPr>
          <p:nvPr/>
        </p:nvPicPr>
        <p:blipFill rotWithShape="1">
          <a:blip r:embed="rId3"/>
          <a:srcRect b="7210"/>
          <a:stretch/>
        </p:blipFill>
        <p:spPr>
          <a:xfrm>
            <a:off x="5030155" y="2226395"/>
            <a:ext cx="3250803" cy="2608651"/>
          </a:xfrm>
          <a:prstGeom prst="rect">
            <a:avLst/>
          </a:prstGeom>
          <a:ln>
            <a:solidFill>
              <a:schemeClr val="accent1"/>
            </a:solidFill>
          </a:ln>
          <a:effectLst>
            <a:softEdge rad="38100"/>
          </a:effectLst>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884031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tumors form?</a:t>
            </a:r>
            <a:endParaRPr lang="en-US" dirty="0"/>
          </a:p>
        </p:txBody>
      </p:sp>
      <p:sp>
        <p:nvSpPr>
          <p:cNvPr id="3" name="Content Placeholder 2"/>
          <p:cNvSpPr>
            <a:spLocks noGrp="1"/>
          </p:cNvSpPr>
          <p:nvPr>
            <p:ph idx="1"/>
          </p:nvPr>
        </p:nvSpPr>
        <p:spPr/>
        <p:txBody>
          <a:bodyPr/>
          <a:lstStyle/>
          <a:p>
            <a:r>
              <a:rPr lang="en-US" dirty="0" smtClean="0"/>
              <a:t>Research is still trying to determine</a:t>
            </a:r>
          </a:p>
          <a:p>
            <a:pPr lvl="1"/>
            <a:r>
              <a:rPr lang="en-US" dirty="0" smtClean="0"/>
              <a:t>Multiple insults to the cell?</a:t>
            </a:r>
          </a:p>
          <a:p>
            <a:pPr lvl="1"/>
            <a:r>
              <a:rPr lang="en-US" dirty="0" smtClean="0"/>
              <a:t>One big hit?</a:t>
            </a:r>
          </a:p>
          <a:p>
            <a:pPr lvl="1"/>
            <a:r>
              <a:rPr lang="en-US" dirty="0" smtClean="0"/>
              <a:t>Compromised immune system?</a:t>
            </a:r>
          </a:p>
          <a:p>
            <a:pPr lvl="1"/>
            <a:r>
              <a:rPr lang="en-US" dirty="0" smtClean="0"/>
              <a:t>Cell-to-cell communications?</a:t>
            </a:r>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430884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terms</a:t>
            </a:r>
            <a:endParaRPr lang="en-US" dirty="0"/>
          </a:p>
        </p:txBody>
      </p:sp>
      <p:sp>
        <p:nvSpPr>
          <p:cNvPr id="3" name="Content Placeholder 2"/>
          <p:cNvSpPr>
            <a:spLocks noGrp="1"/>
          </p:cNvSpPr>
          <p:nvPr>
            <p:ph idx="1"/>
          </p:nvPr>
        </p:nvSpPr>
        <p:spPr/>
        <p:txBody>
          <a:bodyPr/>
          <a:lstStyle/>
          <a:p>
            <a:r>
              <a:rPr lang="en-US" dirty="0" smtClean="0"/>
              <a:t>Tumor</a:t>
            </a:r>
          </a:p>
          <a:p>
            <a:r>
              <a:rPr lang="en-US" dirty="0" smtClean="0"/>
              <a:t>Other terms</a:t>
            </a:r>
          </a:p>
          <a:p>
            <a:pPr lvl="1"/>
            <a:r>
              <a:rPr lang="en-US" dirty="0" smtClean="0"/>
              <a:t>Neoplasm</a:t>
            </a:r>
          </a:p>
          <a:p>
            <a:pPr lvl="1"/>
            <a:r>
              <a:rPr lang="en-US" dirty="0" smtClean="0"/>
              <a:t>Lesion</a:t>
            </a:r>
          </a:p>
          <a:p>
            <a:pPr lvl="1"/>
            <a:r>
              <a:rPr lang="en-US" dirty="0" smtClean="0"/>
              <a:t>Space occupying mass</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84811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signs and symptoms of a brain tumor</a:t>
            </a:r>
            <a:endParaRPr lang="en-US" dirty="0"/>
          </a:p>
        </p:txBody>
      </p:sp>
      <p:sp>
        <p:nvSpPr>
          <p:cNvPr id="3" name="Content Placeholder 2"/>
          <p:cNvSpPr>
            <a:spLocks noGrp="1"/>
          </p:cNvSpPr>
          <p:nvPr>
            <p:ph idx="1"/>
          </p:nvPr>
        </p:nvSpPr>
        <p:spPr/>
        <p:txBody>
          <a:bodyPr/>
          <a:lstStyle/>
          <a:p>
            <a:r>
              <a:rPr lang="en-US" altLang="en-US" dirty="0" smtClean="0"/>
              <a:t>unusual headaches</a:t>
            </a:r>
          </a:p>
          <a:p>
            <a:r>
              <a:rPr lang="en-US" altLang="en-US" dirty="0" smtClean="0"/>
              <a:t>seizure(s)</a:t>
            </a:r>
          </a:p>
          <a:p>
            <a:r>
              <a:rPr lang="en-US" altLang="en-US" dirty="0" smtClean="0"/>
              <a:t>memory</a:t>
            </a:r>
            <a:r>
              <a:rPr lang="en-US" altLang="en-US" dirty="0"/>
              <a:t>, personality, or behavior </a:t>
            </a:r>
            <a:r>
              <a:rPr lang="en-US" altLang="en-US" dirty="0" smtClean="0"/>
              <a:t>changes</a:t>
            </a:r>
          </a:p>
          <a:p>
            <a:r>
              <a:rPr lang="en-US" altLang="en-US" dirty="0" smtClean="0"/>
              <a:t>inability </a:t>
            </a:r>
            <a:r>
              <a:rPr lang="en-US" altLang="en-US" dirty="0"/>
              <a:t>to process incoming information </a:t>
            </a:r>
            <a:r>
              <a:rPr lang="en-US" altLang="en-US" dirty="0" smtClean="0"/>
              <a:t>correctly</a:t>
            </a:r>
          </a:p>
          <a:p>
            <a:r>
              <a:rPr lang="en-US" altLang="en-US" dirty="0" smtClean="0"/>
              <a:t>visual </a:t>
            </a:r>
            <a:r>
              <a:rPr lang="en-US" altLang="en-US" dirty="0"/>
              <a:t>changes: blurred vision, double </a:t>
            </a:r>
            <a:r>
              <a:rPr lang="en-US" altLang="en-US" dirty="0" smtClean="0"/>
              <a:t>vision</a:t>
            </a:r>
          </a:p>
          <a:p>
            <a:r>
              <a:rPr lang="en-US" altLang="en-US" dirty="0" smtClean="0"/>
              <a:t>change </a:t>
            </a:r>
            <a:r>
              <a:rPr lang="en-US" altLang="en-US" dirty="0"/>
              <a:t>in </a:t>
            </a:r>
            <a:r>
              <a:rPr lang="en-US" altLang="en-US" dirty="0" smtClean="0"/>
              <a:t>motor control</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409324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 correspond to tumor location and size &amp; type of tumor</a:t>
            </a:r>
            <a:endParaRPr lang="en-US" dirty="0"/>
          </a:p>
        </p:txBody>
      </p:sp>
      <p:pic>
        <p:nvPicPr>
          <p:cNvPr id="4" name="Content Placeholder 3"/>
          <p:cNvPicPr>
            <a:picLocks noGrp="1" noChangeAspect="1"/>
          </p:cNvPicPr>
          <p:nvPr>
            <p:ph idx="1"/>
          </p:nvPr>
        </p:nvPicPr>
        <p:blipFill>
          <a:blip r:embed="rId3"/>
          <a:stretch>
            <a:fillRect/>
          </a:stretch>
        </p:blipFill>
        <p:spPr>
          <a:xfrm>
            <a:off x="1169124" y="1737087"/>
            <a:ext cx="6346492" cy="4513780"/>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508833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brain tumors are diagnosed - MRI</a:t>
            </a:r>
            <a:endParaRPr lang="en-US" dirty="0"/>
          </a:p>
        </p:txBody>
      </p:sp>
      <p:sp>
        <p:nvSpPr>
          <p:cNvPr id="3" name="Content Placeholder 2"/>
          <p:cNvSpPr>
            <a:spLocks noGrp="1"/>
          </p:cNvSpPr>
          <p:nvPr>
            <p:ph idx="1"/>
          </p:nvPr>
        </p:nvSpPr>
        <p:spPr/>
        <p:txBody>
          <a:bodyPr/>
          <a:lstStyle/>
          <a:p>
            <a:r>
              <a:rPr lang="en-US" altLang="en-US" dirty="0"/>
              <a:t>MRI scanning remains the </a:t>
            </a:r>
            <a:r>
              <a:rPr lang="en-US" altLang="en-US" dirty="0" smtClean="0"/>
              <a:t>gold standard</a:t>
            </a:r>
          </a:p>
          <a:p>
            <a:r>
              <a:rPr lang="en-US" altLang="en-US" dirty="0" smtClean="0"/>
              <a:t>CT scan for emergencies, then MRI</a:t>
            </a:r>
          </a:p>
          <a:p>
            <a:pPr marL="0" indent="0">
              <a:buNone/>
            </a:pPr>
            <a:endParaRPr lang="en-US" altLang="en-US" dirty="0" smtClean="0"/>
          </a:p>
        </p:txBody>
      </p:sp>
      <p:pic>
        <p:nvPicPr>
          <p:cNvPr id="4" name="Picture 3"/>
          <p:cNvPicPr>
            <a:picLocks noChangeAspect="1"/>
          </p:cNvPicPr>
          <p:nvPr/>
        </p:nvPicPr>
        <p:blipFill>
          <a:blip r:embed="rId3"/>
          <a:stretch>
            <a:fillRect/>
          </a:stretch>
        </p:blipFill>
        <p:spPr>
          <a:xfrm>
            <a:off x="2392039" y="2540726"/>
            <a:ext cx="3578662" cy="2816596"/>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85028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3423</Words>
  <Application>Microsoft Office PowerPoint</Application>
  <PresentationFormat>On-screen Show (4:3)</PresentationFormat>
  <Paragraphs>325</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Brain Tumor 101</vt:lpstr>
      <vt:lpstr>Brain Tumor Impact in the United States</vt:lpstr>
      <vt:lpstr>Brain Tumors Defined</vt:lpstr>
      <vt:lpstr>What is a brain tumor?</vt:lpstr>
      <vt:lpstr>How do tumors form?</vt:lpstr>
      <vt:lpstr>Other terms</vt:lpstr>
      <vt:lpstr>Common signs and symptoms of a brain tumor</vt:lpstr>
      <vt:lpstr>Symptoms – correspond to tumor location and size &amp; type of tumor</vt:lpstr>
      <vt:lpstr>How brain tumors are diagnosed - MRI</vt:lpstr>
      <vt:lpstr>Diagnosis continued… </vt:lpstr>
      <vt:lpstr>Two broad categories of brain tumors</vt:lpstr>
      <vt:lpstr>Imaging - Primary and Metastatic </vt:lpstr>
      <vt:lpstr>Metastatic brain tumors</vt:lpstr>
      <vt:lpstr>Primary brain tumors</vt:lpstr>
      <vt:lpstr>Is it cancer?</vt:lpstr>
      <vt:lpstr>Tumor grading</vt:lpstr>
      <vt:lpstr>Most common primary brain tumors</vt:lpstr>
      <vt:lpstr>Meningioma</vt:lpstr>
      <vt:lpstr>Malignant Glioma</vt:lpstr>
      <vt:lpstr>Anaplastic Astrocytoma</vt:lpstr>
      <vt:lpstr>Glioblastoma</vt:lpstr>
      <vt:lpstr>Who is Most Affected by Brain Tumors?</vt:lpstr>
      <vt:lpstr>Common tumors by age</vt:lpstr>
      <vt:lpstr>Common tumors by age continued…</vt:lpstr>
      <vt:lpstr>How are brain tumors treated?</vt:lpstr>
      <vt:lpstr>Where are new treatments headed?</vt:lpstr>
      <vt:lpstr>Where new treatments are headed cont.</vt:lpstr>
      <vt:lpstr>Prognosis</vt:lpstr>
      <vt:lpstr>Effects on patients with Malignant Tumors</vt:lpstr>
      <vt:lpstr>Effects on patients with Benign Tumors</vt:lpstr>
      <vt:lpstr>Effects on the family </vt:lpstr>
      <vt:lpstr>Recap</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Keegan</dc:creator>
  <cp:lastModifiedBy>Vincent Rock</cp:lastModifiedBy>
  <cp:revision>140</cp:revision>
  <cp:lastPrinted>2014-11-21T14:50:36Z</cp:lastPrinted>
  <dcterms:created xsi:type="dcterms:W3CDTF">2014-04-08T23:27:23Z</dcterms:created>
  <dcterms:modified xsi:type="dcterms:W3CDTF">2017-03-17T20:52:43Z</dcterms:modified>
</cp:coreProperties>
</file>