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98" r:id="rId3"/>
    <p:sldId id="257" r:id="rId4"/>
    <p:sldId id="270" r:id="rId5"/>
    <p:sldId id="258" r:id="rId6"/>
    <p:sldId id="302" r:id="rId7"/>
    <p:sldId id="312" r:id="rId8"/>
    <p:sldId id="324" r:id="rId9"/>
    <p:sldId id="325" r:id="rId10"/>
    <p:sldId id="311" r:id="rId11"/>
    <p:sldId id="323" r:id="rId12"/>
    <p:sldId id="326" r:id="rId13"/>
    <p:sldId id="314" r:id="rId14"/>
    <p:sldId id="315" r:id="rId15"/>
    <p:sldId id="316" r:id="rId16"/>
    <p:sldId id="317" r:id="rId17"/>
    <p:sldId id="295" r:id="rId18"/>
    <p:sldId id="29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Calderone" initials="HC" lastIdx="1" clrIdx="0">
    <p:extLst>
      <p:ext uri="{19B8F6BF-5375-455C-9EA6-DF929625EA0E}">
        <p15:presenceInfo xmlns:p15="http://schemas.microsoft.com/office/powerpoint/2012/main" userId="S-1-5-21-1547161642-492894223-682003330-2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605" autoAdjust="0"/>
  </p:normalViewPr>
  <p:slideViewPr>
    <p:cSldViewPr snapToGrid="0" snapToObjects="1">
      <p:cViewPr varScale="1">
        <p:scale>
          <a:sx n="52" d="100"/>
          <a:sy n="52" d="100"/>
        </p:scale>
        <p:origin x="141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DD525-308C-422C-9A53-F635C572573F}" type="datetimeFigureOut">
              <a:rPr lang="en-US" smtClean="0"/>
              <a:t>3/27/2017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BEFD36-FC61-4D8E-BC64-19555B23A7C6}" type="slidenum">
              <a:rPr lang="en-US" smtClean="0"/>
              <a:t>‹#›</a:t>
            </a:fld>
            <a:endParaRPr lang="en-US"/>
          </a:p>
        </p:txBody>
      </p:sp>
    </p:spTree>
    <p:extLst>
      <p:ext uri="{BB962C8B-B14F-4D97-AF65-F5344CB8AC3E}">
        <p14:creationId xmlns:p14="http://schemas.microsoft.com/office/powerpoint/2010/main" val="181696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4BF27F-AA51-4846-91F4-17513EB1B688}" type="datetimeFigureOut">
              <a:rPr lang="en-US" smtClean="0"/>
              <a:t>3/27/2017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95D16D-A1CA-45DA-B927-A6A401A0DAE7}" type="slidenum">
              <a:rPr lang="en-US" smtClean="0"/>
              <a:t>‹#›</a:t>
            </a:fld>
            <a:endParaRPr lang="en-US"/>
          </a:p>
        </p:txBody>
      </p:sp>
    </p:spTree>
    <p:extLst>
      <p:ext uri="{BB962C8B-B14F-4D97-AF65-F5344CB8AC3E}">
        <p14:creationId xmlns:p14="http://schemas.microsoft.com/office/powerpoint/2010/main" val="12269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today’s meeting.</a:t>
            </a:r>
            <a:r>
              <a:rPr lang="en-US" baseline="0" dirty="0" smtClean="0"/>
              <a:t>  The content in this presentation is </a:t>
            </a:r>
            <a:r>
              <a:rPr lang="en-US" dirty="0" smtClean="0"/>
              <a:t>from the American Brain Tumor Association.</a:t>
            </a:r>
            <a:r>
              <a:rPr lang="en-US" baseline="0" dirty="0" smtClean="0"/>
              <a:t> Today, we’re going to talk about how brain tumors affect a person’s cognition and memory, as well as their emotional responses and even personality.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[NAME] and [BACKGROUND].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Let’s get started.</a:t>
            </a:r>
            <a:endParaRPr lang="en-GB" b="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a:t>
            </a:fld>
            <a:endParaRPr lang="en-US"/>
          </a:p>
        </p:txBody>
      </p:sp>
    </p:spTree>
    <p:extLst>
      <p:ext uri="{BB962C8B-B14F-4D97-AF65-F5344CB8AC3E}">
        <p14:creationId xmlns:p14="http://schemas.microsoft.com/office/powerpoint/2010/main" val="204315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some of the help</a:t>
            </a:r>
            <a:r>
              <a:rPr lang="en-US" baseline="0" dirty="0" smtClean="0"/>
              <a:t> available.</a:t>
            </a:r>
          </a:p>
          <a:p>
            <a:endParaRPr lang="en-US" baseline="0" dirty="0" smtClean="0"/>
          </a:p>
          <a:p>
            <a:r>
              <a:rPr lang="en-US" dirty="0" smtClean="0"/>
              <a:t>Each</a:t>
            </a:r>
            <a:r>
              <a:rPr lang="en-US" baseline="0" dirty="0" smtClean="0"/>
              <a:t> patient is unique, and these cognitive and psychological changes may be temporary or long-term. They can also change over time. Fortunately, there are options for coping with and managing these symptoms. None of them is a magic bullet, but you can put together solutions and set goals that are realistic for the patient and caregiver.</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10</a:t>
            </a:fld>
            <a:endParaRPr lang="en-US"/>
          </a:p>
        </p:txBody>
      </p:sp>
    </p:spTree>
    <p:extLst>
      <p:ext uri="{BB962C8B-B14F-4D97-AF65-F5344CB8AC3E}">
        <p14:creationId xmlns:p14="http://schemas.microsoft.com/office/powerpoint/2010/main" val="420385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are a few examples of some</a:t>
            </a:r>
            <a:r>
              <a:rPr lang="en-US" sz="1200" b="0" i="0" kern="1200" baseline="0" dirty="0" smtClean="0">
                <a:solidFill>
                  <a:schemeClr val="tx1"/>
                </a:solidFill>
                <a:effectLst/>
                <a:latin typeface="+mn-lt"/>
                <a:ea typeface="+mn-ea"/>
                <a:cs typeface="+mn-cs"/>
              </a:rPr>
              <a:t> difficulties you or the patient you care for might experience and </a:t>
            </a:r>
            <a:r>
              <a:rPr lang="en-US" sz="1200" b="0" i="0" kern="1200" dirty="0" smtClean="0">
                <a:solidFill>
                  <a:schemeClr val="tx1"/>
                </a:solidFill>
                <a:effectLst/>
                <a:latin typeface="+mn-lt"/>
                <a:ea typeface="+mn-ea"/>
                <a:cs typeface="+mn-cs"/>
              </a:rPr>
              <a:t>how to handle these situations.</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Overstimulation</a:t>
            </a:r>
            <a:r>
              <a:rPr lang="en-US" sz="1200" b="0" i="0" kern="1200" baseline="0" dirty="0" smtClean="0">
                <a:solidFill>
                  <a:schemeClr val="tx1"/>
                </a:solidFill>
                <a:effectLst/>
                <a:latin typeface="+mn-lt"/>
                <a:ea typeface="+mn-ea"/>
                <a:cs typeface="+mn-cs"/>
              </a:rPr>
              <a:t> happens when patients get overwhelmed in situations where there are too many sights and sounds. To help, </a:t>
            </a:r>
            <a:r>
              <a:rPr lang="en-US" sz="1200" b="0" i="0" kern="1200" baseline="0" dirty="0" smtClean="0">
                <a:solidFill>
                  <a:schemeClr val="tx1"/>
                </a:solidFill>
                <a:effectLst/>
                <a:latin typeface="+mn-lt"/>
                <a:ea typeface="+mn-ea"/>
                <a:cs typeface="+mn-cs"/>
              </a:rPr>
              <a:t>they can identify </a:t>
            </a:r>
            <a:r>
              <a:rPr lang="en-US" sz="1200" b="0" i="0" kern="1200" baseline="0" dirty="0" smtClean="0">
                <a:solidFill>
                  <a:schemeClr val="tx1"/>
                </a:solidFill>
                <a:effectLst/>
                <a:latin typeface="+mn-lt"/>
                <a:ea typeface="+mn-ea"/>
                <a:cs typeface="+mn-cs"/>
              </a:rPr>
              <a:t>and remove the sources of distraction, like a TV or radio in the background, or they can take a break in a quiet place when needed.</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Memory loss,</a:t>
            </a:r>
            <a:r>
              <a:rPr lang="en-US" sz="1200" b="0" i="0" kern="1200" baseline="0" dirty="0" smtClean="0">
                <a:solidFill>
                  <a:schemeClr val="tx1"/>
                </a:solidFill>
                <a:effectLst/>
                <a:latin typeface="+mn-lt"/>
                <a:ea typeface="+mn-ea"/>
                <a:cs typeface="+mn-cs"/>
              </a:rPr>
              <a:t> even if it’s mild, can cause depression and anxiety in brain </a:t>
            </a:r>
            <a:r>
              <a:rPr lang="en-US" sz="1200" b="0" i="0" kern="1200" baseline="0" dirty="0" smtClean="0">
                <a:solidFill>
                  <a:schemeClr val="tx1"/>
                </a:solidFill>
                <a:effectLst/>
                <a:latin typeface="+mn-lt"/>
                <a:ea typeface="+mn-ea"/>
                <a:cs typeface="+mn-cs"/>
              </a:rPr>
              <a:t>tumor patients. </a:t>
            </a:r>
            <a:r>
              <a:rPr lang="en-US" sz="1200" b="0" i="0" kern="1200" baseline="0" dirty="0" smtClean="0">
                <a:solidFill>
                  <a:schemeClr val="tx1"/>
                </a:solidFill>
                <a:effectLst/>
                <a:latin typeface="+mn-lt"/>
                <a:ea typeface="+mn-ea"/>
                <a:cs typeface="+mn-cs"/>
              </a:rPr>
              <a:t>People may withdraw at the exact time when they need to feel less alone. Learning techniques and using tools to remain independent can help greatly. Calendars, organizers and checklists can help, as can making and sticking to routines.</a:t>
            </a: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Aggression</a:t>
            </a:r>
            <a:r>
              <a:rPr lang="en-US" sz="1200" b="0" i="0" kern="1200" baseline="0" dirty="0" smtClean="0">
                <a:solidFill>
                  <a:schemeClr val="tx1"/>
                </a:solidFill>
                <a:effectLst/>
                <a:latin typeface="+mn-lt"/>
                <a:ea typeface="+mn-ea"/>
                <a:cs typeface="+mn-cs"/>
              </a:rPr>
              <a:t> is an occasional symptom that can cause injury to the patient and even the caregiver. It’s important to pay attention to levels of aggression – which can come and go – and talk to your doctor about this problem. Immediate solutions include creating a calm environment by reducing noise and excess movement.</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11</a:t>
            </a:fld>
            <a:endParaRPr lang="en-US"/>
          </a:p>
        </p:txBody>
      </p:sp>
    </p:spTree>
    <p:extLst>
      <p:ext uri="{BB962C8B-B14F-4D97-AF65-F5344CB8AC3E}">
        <p14:creationId xmlns:p14="http://schemas.microsoft.com/office/powerpoint/2010/main" val="242748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addition</a:t>
            </a:r>
            <a:r>
              <a:rPr lang="en-US" sz="1200" b="0" i="0" kern="1200" baseline="0" dirty="0" smtClean="0">
                <a:solidFill>
                  <a:schemeClr val="tx1"/>
                </a:solidFill>
                <a:effectLst/>
                <a:latin typeface="+mn-lt"/>
                <a:ea typeface="+mn-ea"/>
                <a:cs typeface="+mn-cs"/>
              </a:rPr>
              <a:t> to practicing techniques at home, plenty of professional help is available for neuropsychological issues.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Just as patients strengthen their bodies </a:t>
            </a:r>
            <a:r>
              <a:rPr lang="en-US" sz="1200" b="0" i="0" u="none" kern="1200" dirty="0" smtClean="0">
                <a:solidFill>
                  <a:schemeClr val="tx1"/>
                </a:solidFill>
                <a:effectLst/>
                <a:latin typeface="+mn-lt"/>
                <a:ea typeface="+mn-ea"/>
                <a:cs typeface="+mn-cs"/>
              </a:rPr>
              <a:t>through physical</a:t>
            </a:r>
            <a:r>
              <a:rPr lang="en-US" sz="1200" b="0" i="0" u="none" kern="1200" baseline="0" dirty="0" smtClean="0">
                <a:solidFill>
                  <a:schemeClr val="tx1"/>
                </a:solidFill>
                <a:effectLst/>
                <a:latin typeface="+mn-lt"/>
                <a:ea typeface="+mn-ea"/>
                <a:cs typeface="+mn-cs"/>
              </a:rPr>
              <a:t> therapy, </a:t>
            </a:r>
            <a:r>
              <a:rPr lang="en-US" sz="1200" b="0" i="0" u="none" kern="1200" dirty="0" smtClean="0">
                <a:solidFill>
                  <a:schemeClr val="tx1"/>
                </a:solidFill>
                <a:effectLst/>
                <a:latin typeface="+mn-lt"/>
                <a:ea typeface="+mn-ea"/>
                <a:cs typeface="+mn-cs"/>
              </a:rPr>
              <a:t>cognitive functioning can be improved by rebuilding neuropathways in the brain </a:t>
            </a:r>
            <a:r>
              <a:rPr lang="en-US" sz="1200" b="0" i="0" kern="1200" dirty="0" smtClean="0">
                <a:solidFill>
                  <a:schemeClr val="tx1"/>
                </a:solidFill>
                <a:effectLst/>
                <a:latin typeface="+mn-lt"/>
                <a:ea typeface="+mn-ea"/>
                <a:cs typeface="+mn-cs"/>
              </a:rPr>
              <a:t>with a variety of methods.  These include:</a:t>
            </a:r>
          </a:p>
          <a:p>
            <a:endParaRPr lang="en-US" b="0" baseline="0" dirty="0" smtClean="0"/>
          </a:p>
          <a:p>
            <a:r>
              <a:rPr lang="en-US" b="0" baseline="0" dirty="0" smtClean="0"/>
              <a:t>[READ FROM LIST]</a:t>
            </a:r>
          </a:p>
          <a:p>
            <a:endParaRPr lang="en-US" b="0" baseline="0" dirty="0" smtClean="0"/>
          </a:p>
          <a:p>
            <a:r>
              <a:rPr lang="en-US" b="0" baseline="0" dirty="0" smtClean="0"/>
              <a:t>Let’s look at these in more detail.</a:t>
            </a:r>
          </a:p>
        </p:txBody>
      </p:sp>
      <p:sp>
        <p:nvSpPr>
          <p:cNvPr id="4" name="Slide Number Placeholder 3"/>
          <p:cNvSpPr>
            <a:spLocks noGrp="1"/>
          </p:cNvSpPr>
          <p:nvPr>
            <p:ph type="sldNum" sz="quarter" idx="10"/>
          </p:nvPr>
        </p:nvSpPr>
        <p:spPr/>
        <p:txBody>
          <a:bodyPr/>
          <a:lstStyle/>
          <a:p>
            <a:fld id="{E795D16D-A1CA-45DA-B927-A6A401A0DAE7}" type="slidenum">
              <a:rPr lang="en-US" smtClean="0"/>
              <a:t>12</a:t>
            </a:fld>
            <a:endParaRPr lang="en-US"/>
          </a:p>
        </p:txBody>
      </p:sp>
    </p:spTree>
    <p:extLst>
      <p:ext uri="{BB962C8B-B14F-4D97-AF65-F5344CB8AC3E}">
        <p14:creationId xmlns:p14="http://schemas.microsoft.com/office/powerpoint/2010/main" val="172835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a:t>
            </a:r>
            <a:r>
              <a:rPr lang="en-US" sz="1200" b="0" i="0" kern="1200" baseline="0" dirty="0" smtClean="0">
                <a:solidFill>
                  <a:schemeClr val="tx1"/>
                </a:solidFill>
                <a:effectLst/>
                <a:latin typeface="+mn-lt"/>
                <a:ea typeface="+mn-ea"/>
                <a:cs typeface="+mn-cs"/>
              </a:rPr>
              <a:t> patients have difficulty with speech, language, or the ability to eat and swallow, speech and language therapy can help.</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first step is to bring up these concerns</a:t>
            </a:r>
            <a:r>
              <a:rPr lang="en-US" sz="1200" b="0" i="0" kern="1200" baseline="0" dirty="0" smtClean="0">
                <a:solidFill>
                  <a:schemeClr val="tx1"/>
                </a:solidFill>
                <a:effectLst/>
                <a:latin typeface="+mn-lt"/>
                <a:ea typeface="+mn-ea"/>
                <a:cs typeface="+mn-cs"/>
              </a:rPr>
              <a:t> to your doctor, who may recommend a speech-language pathologist, also called a speech therapist. The speech-language pathologist will likely perform a number of tests to determine the type of services you need.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Tests include a physical examination that may i</a:t>
            </a:r>
            <a:r>
              <a:rPr lang="en-US" sz="1200" b="0" i="0" kern="1200" dirty="0" smtClean="0">
                <a:solidFill>
                  <a:schemeClr val="tx1"/>
                </a:solidFill>
                <a:effectLst/>
                <a:latin typeface="+mn-lt"/>
                <a:ea typeface="+mn-ea"/>
                <a:cs typeface="+mn-cs"/>
              </a:rPr>
              <a:t>nclude an evaluation of the face, mouth and tongue movements.</a:t>
            </a:r>
            <a:r>
              <a:rPr lang="en-US" sz="1200" b="0" i="0" kern="1200" baseline="0" dirty="0" smtClean="0">
                <a:solidFill>
                  <a:schemeClr val="tx1"/>
                </a:solidFill>
                <a:effectLst/>
                <a:latin typeface="+mn-lt"/>
                <a:ea typeface="+mn-ea"/>
                <a:cs typeface="+mn-cs"/>
              </a:rPr>
              <a:t> If you have </a:t>
            </a:r>
            <a:r>
              <a:rPr lang="en-US" sz="1200" b="0" i="0" kern="1200" dirty="0" smtClean="0">
                <a:solidFill>
                  <a:schemeClr val="tx1"/>
                </a:solidFill>
                <a:effectLst/>
                <a:latin typeface="+mn-lt"/>
                <a:ea typeface="+mn-ea"/>
                <a:cs typeface="+mn-cs"/>
              </a:rPr>
              <a:t>swallowing problems the therapist may recommend a video fluoroscopy or modified barium swallow study.</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You will also be given a series of spoken tests, such as naming common objects, engaging in a conversation, understanding and using words and answering questions about something you just read or heard. You might also answer yes-no questions, respond to open-ended questions, tell a story or explain a joke or phrase.</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Treatment</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will be tailored toward activities that meet your needs and help you compensate for any difficulties you are having. For example, i</a:t>
            </a:r>
            <a:r>
              <a:rPr lang="en-US" sz="1200" b="0" i="0" kern="1200" dirty="0" smtClean="0">
                <a:solidFill>
                  <a:schemeClr val="tx1"/>
                </a:solidFill>
                <a:effectLst/>
                <a:latin typeface="+mn-lt"/>
                <a:ea typeface="+mn-ea"/>
                <a:cs typeface="+mn-cs"/>
              </a:rPr>
              <a:t>f</a:t>
            </a:r>
            <a:r>
              <a:rPr lang="en-US" sz="1200" b="0" i="0" kern="1200" baseline="0" dirty="0" smtClean="0">
                <a:solidFill>
                  <a:schemeClr val="tx1"/>
                </a:solidFill>
                <a:effectLst/>
                <a:latin typeface="+mn-lt"/>
                <a:ea typeface="+mn-ea"/>
                <a:cs typeface="+mn-cs"/>
              </a:rPr>
              <a:t> you have trouble swallowing, you might learn new eating techniques such as positioning your food differently. Using gestures, drawings or flash cards might help you express yourself better.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These activities can help patients </a:t>
            </a:r>
            <a:r>
              <a:rPr lang="en-US" sz="1200" b="0" i="0" kern="1200" dirty="0" smtClean="0">
                <a:solidFill>
                  <a:schemeClr val="tx1"/>
                </a:solidFill>
                <a:effectLst/>
                <a:latin typeface="+mn-lt"/>
                <a:ea typeface="+mn-ea"/>
                <a:cs typeface="+mn-cs"/>
              </a:rPr>
              <a:t>increase lip and tongue movement, improve listening skills or help patients find new</a:t>
            </a:r>
            <a:r>
              <a:rPr lang="en-US" sz="1200" b="0" i="0" kern="1200" baseline="0" dirty="0" smtClean="0">
                <a:solidFill>
                  <a:schemeClr val="tx1"/>
                </a:solidFill>
                <a:effectLst/>
                <a:latin typeface="+mn-lt"/>
                <a:ea typeface="+mn-ea"/>
                <a:cs typeface="+mn-cs"/>
              </a:rPr>
              <a:t> ways to express their thoughts, all leading to a better quality of life while dealing with the effects of the brain tumor.</a:t>
            </a: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13</a:t>
            </a:fld>
            <a:endParaRPr lang="en-US"/>
          </a:p>
        </p:txBody>
      </p:sp>
    </p:spTree>
    <p:extLst>
      <p:ext uri="{BB962C8B-B14F-4D97-AF65-F5344CB8AC3E}">
        <p14:creationId xmlns:p14="http://schemas.microsoft.com/office/powerpoint/2010/main" val="2243035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Cognitive rehabilitation therapy helps retrain</a:t>
            </a:r>
            <a:r>
              <a:rPr lang="en-US" sz="1200" b="0" i="0" kern="1200" baseline="0" dirty="0" smtClean="0">
                <a:solidFill>
                  <a:schemeClr val="tx1"/>
                </a:solidFill>
                <a:effectLst/>
                <a:latin typeface="+mn-lt"/>
                <a:ea typeface="+mn-ea"/>
                <a:cs typeface="+mn-cs"/>
              </a:rPr>
              <a:t> the brain to perform necessary skills. You might also hear terms like cog</a:t>
            </a:r>
            <a:r>
              <a:rPr lang="en-US" sz="1200" b="0" i="0" kern="1200" dirty="0" smtClean="0">
                <a:solidFill>
                  <a:schemeClr val="tx1"/>
                </a:solidFill>
                <a:effectLst/>
                <a:latin typeface="+mn-lt"/>
                <a:ea typeface="+mn-ea"/>
                <a:cs typeface="+mn-cs"/>
              </a:rPr>
              <a:t>nitive retraining, memory retraining, cognitive rehabilitation, brain injury rehabilitation, problem solving therapy and brain therapy.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cognitive rehabilitation therapist, or CRT, is a physical, occupational or other type of therapist who specializes in helping patients regain cognitive function after a brain injury or trauma such as tumor treatment and surgery.</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Just like in speech therapy, patients will undergo an evaluation to determine what services they need. The evaluation often includes an interview along with questions and an observation to gain an understanding of how the patient manages in everyday situations.</a:t>
            </a:r>
          </a:p>
          <a:p>
            <a:endParaRPr lang="en-US" sz="1200" b="0" i="0" kern="1200" baseline="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Therapy</a:t>
            </a:r>
            <a:r>
              <a:rPr lang="en-US" sz="1200" b="0" i="0" kern="1200" baseline="0" dirty="0" smtClean="0">
                <a:solidFill>
                  <a:schemeClr val="tx1"/>
                </a:solidFill>
                <a:effectLst/>
                <a:latin typeface="+mn-lt"/>
                <a:ea typeface="+mn-ea"/>
                <a:cs typeface="+mn-cs"/>
              </a:rPr>
              <a:t> focuses on retraining the brain to use cognitive skills in order to reestablish already-learned patterns of behavior, or establishing new ways – actually developing new neural pathways – to compensate for the parts of the brain that have been damaged.</a:t>
            </a:r>
          </a:p>
          <a:p>
            <a:pPr fontAlgn="t"/>
            <a:endParaRPr lang="en-US" sz="1200" b="0" i="0" kern="1200" baseline="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therapist designs a treatment plan that is very practical to help patients function better in their day-to-day life and gradually increase self-reliance and self-confidence.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14</a:t>
            </a:fld>
            <a:endParaRPr lang="en-US"/>
          </a:p>
        </p:txBody>
      </p:sp>
    </p:spTree>
    <p:extLst>
      <p:ext uri="{BB962C8B-B14F-4D97-AF65-F5344CB8AC3E}">
        <p14:creationId xmlns:p14="http://schemas.microsoft.com/office/powerpoint/2010/main" val="2802770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Clinical depression is a common side </a:t>
            </a:r>
            <a:r>
              <a:rPr lang="en-US" sz="1200" b="0" i="0" kern="1200" dirty="0" err="1" smtClean="0">
                <a:solidFill>
                  <a:schemeClr val="tx1"/>
                </a:solidFill>
                <a:effectLst/>
                <a:latin typeface="+mn-lt"/>
                <a:ea typeface="+mn-ea"/>
                <a:cs typeface="+mn-cs"/>
              </a:rPr>
              <a:t>effect</a:t>
            </a:r>
            <a:r>
              <a:rPr lang="en-US" sz="1200" b="0" i="0" kern="1200" baseline="300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affecting</a:t>
            </a:r>
            <a:r>
              <a:rPr lang="en-US" sz="1200" b="0" i="0" kern="1200" baseline="0" dirty="0" smtClean="0">
                <a:solidFill>
                  <a:schemeClr val="tx1"/>
                </a:solidFill>
                <a:effectLst/>
                <a:latin typeface="+mn-lt"/>
                <a:ea typeface="+mn-ea"/>
                <a:cs typeface="+mn-cs"/>
              </a:rPr>
              <a:t> up to 40% of patients with a brain </a:t>
            </a:r>
            <a:r>
              <a:rPr lang="en-US" sz="1200" b="0" i="0" kern="1200" baseline="0" dirty="0" err="1" smtClean="0">
                <a:solidFill>
                  <a:schemeClr val="tx1"/>
                </a:solidFill>
                <a:effectLst/>
                <a:latin typeface="+mn-lt"/>
                <a:ea typeface="+mn-ea"/>
                <a:cs typeface="+mn-cs"/>
              </a:rPr>
              <a:t>tumor</a:t>
            </a:r>
            <a:r>
              <a:rPr lang="en-US" sz="1200" b="0" i="0" kern="1200" baseline="30000" dirty="0" err="1" smtClean="0">
                <a:solidFill>
                  <a:schemeClr val="tx1"/>
                </a:solidFill>
                <a:effectLst/>
                <a:latin typeface="+mn-lt"/>
                <a:ea typeface="+mn-ea"/>
                <a:cs typeface="+mn-cs"/>
              </a:rPr>
              <a:t>ii</a:t>
            </a:r>
            <a:r>
              <a:rPr lang="en-US" sz="1200" b="0" i="0" kern="1200" baseline="0" dirty="0" smtClean="0">
                <a:solidFill>
                  <a:schemeClr val="tx1"/>
                </a:solidFill>
                <a:effectLst/>
                <a:latin typeface="+mn-lt"/>
                <a:ea typeface="+mn-ea"/>
                <a:cs typeface="+mn-cs"/>
              </a:rPr>
              <a:t>, e</a:t>
            </a:r>
            <a:r>
              <a:rPr lang="en-US" sz="1200" b="0" i="0" kern="1200" dirty="0" smtClean="0">
                <a:solidFill>
                  <a:schemeClr val="tx1"/>
                </a:solidFill>
                <a:effectLst/>
                <a:latin typeface="+mn-lt"/>
                <a:ea typeface="+mn-ea"/>
                <a:cs typeface="+mn-cs"/>
              </a:rPr>
              <a:t>ven those who have never shown signs of depression in the past.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many specialists who can help</a:t>
            </a:r>
            <a:r>
              <a:rPr lang="en-US" sz="1200" b="0" i="0" kern="1200" baseline="0" dirty="0" smtClean="0">
                <a:solidFill>
                  <a:schemeClr val="tx1"/>
                </a:solidFill>
                <a:effectLst/>
                <a:latin typeface="+mn-lt"/>
                <a:ea typeface="+mn-ea"/>
                <a:cs typeface="+mn-cs"/>
              </a:rPr>
              <a:t> with depression, including psychiatrists and psychologists.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In addition, neuropsychologists practice a sub-specialty of clinical psychology, </a:t>
            </a:r>
            <a:r>
              <a:rPr lang="en-US" sz="1200" b="0" i="0" kern="1200" dirty="0" smtClean="0">
                <a:solidFill>
                  <a:schemeClr val="tx1"/>
                </a:solidFill>
                <a:effectLst/>
                <a:latin typeface="+mn-lt"/>
                <a:ea typeface="+mn-ea"/>
                <a:cs typeface="+mn-cs"/>
              </a:rPr>
              <a:t> specializing in the relationship between the brain, thinking, and behavior. A neuropsychologist has expertise in assessing and treating problems of cognitive skills, psychological functions and behavior, as they relate to the brain and central nervous system.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Finally, most hospitals and brain</a:t>
            </a:r>
            <a:r>
              <a:rPr lang="en-US" sz="1200" b="0" i="0" kern="1200" baseline="0" dirty="0" smtClean="0">
                <a:solidFill>
                  <a:schemeClr val="tx1"/>
                </a:solidFill>
                <a:effectLst/>
                <a:latin typeface="+mn-lt"/>
                <a:ea typeface="+mn-ea"/>
                <a:cs typeface="+mn-cs"/>
              </a:rPr>
              <a:t> tumor clinics have social workers available to patients. These professionals have an understanding of the everyday and existential issues that people with brain tumors and their families experience.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Support</a:t>
            </a:r>
            <a:r>
              <a:rPr lang="en-US" sz="1200" b="0" i="0" kern="1200" baseline="0" dirty="0" smtClean="0">
                <a:solidFill>
                  <a:schemeClr val="tx1"/>
                </a:solidFill>
                <a:effectLst/>
                <a:latin typeface="+mn-lt"/>
                <a:ea typeface="+mn-ea"/>
                <a:cs typeface="+mn-cs"/>
              </a:rPr>
              <a:t> groups are also an important tool for dealing with depression. Meeting and talking with others in the same situation as yourself can help you feel less isolated. Support groups can be found through your hospital or clinic or the ABTA website. Support can also be found on ABTA Connections, an online support community.</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285750" indent="-285750">
              <a:buAutoNum type="romanLcParenBoth"/>
            </a:pPr>
            <a:r>
              <a:rPr lang="en-US" sz="1200" b="0" i="0" kern="1200" dirty="0" smtClean="0">
                <a:solidFill>
                  <a:schemeClr val="tx1"/>
                </a:solidFill>
                <a:effectLst/>
                <a:latin typeface="+mn-lt"/>
                <a:ea typeface="+mn-ea"/>
                <a:cs typeface="+mn-cs"/>
              </a:rPr>
              <a:t>http://link.springer.com/article/10.1007/s11060-009-9825-4</a:t>
            </a:r>
          </a:p>
          <a:p>
            <a:pPr marL="285750" indent="-285750">
              <a:buAutoNum type="romanLcParenBoth"/>
            </a:pPr>
            <a:r>
              <a:rPr lang="en-US" sz="1200" b="0" i="0" kern="1200" dirty="0" smtClean="0">
                <a:solidFill>
                  <a:schemeClr val="tx1"/>
                </a:solidFill>
                <a:effectLst/>
                <a:latin typeface="+mn-lt"/>
                <a:ea typeface="+mn-ea"/>
                <a:cs typeface="+mn-cs"/>
              </a:rPr>
              <a:t>http://link.springer.com/article/10.1023/A:1015728825642</a:t>
            </a:r>
          </a:p>
          <a:p>
            <a:pPr marL="285750" indent="-285750">
              <a:buAutoNum type="romanLcParenBoth"/>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15</a:t>
            </a:fld>
            <a:endParaRPr lang="en-US"/>
          </a:p>
        </p:txBody>
      </p:sp>
    </p:spTree>
    <p:extLst>
      <p:ext uri="{BB962C8B-B14F-4D97-AF65-F5344CB8AC3E}">
        <p14:creationId xmlns:p14="http://schemas.microsoft.com/office/powerpoint/2010/main" val="2418457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Anti-depressant medication and other types of medication can help lessen the effects of depression and, in some cases, attention and concentration issues.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 can be prescribed by a number of specialists,</a:t>
            </a:r>
            <a:r>
              <a:rPr lang="en-US" sz="1200" b="0" i="0" kern="1200" baseline="0" dirty="0" smtClean="0">
                <a:solidFill>
                  <a:schemeClr val="tx1"/>
                </a:solidFill>
                <a:effectLst/>
                <a:latin typeface="+mn-lt"/>
                <a:ea typeface="+mn-ea"/>
                <a:cs typeface="+mn-cs"/>
              </a:rPr>
              <a:t> including:</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Your primary physician</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Neuro-oncologist</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Psychiatrist</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Neuropsychiatrist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16</a:t>
            </a:fld>
            <a:endParaRPr lang="en-US"/>
          </a:p>
        </p:txBody>
      </p:sp>
    </p:spTree>
    <p:extLst>
      <p:ext uri="{BB962C8B-B14F-4D97-AF65-F5344CB8AC3E}">
        <p14:creationId xmlns:p14="http://schemas.microsoft.com/office/powerpoint/2010/main" val="119840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with physical side effects, cognitive</a:t>
            </a:r>
            <a:r>
              <a:rPr lang="en-US" baseline="0" dirty="0" smtClean="0"/>
              <a:t> and psychological symptoms vary widely depending on the type of tumor and its severity, the type of treatment and the effect of the diagnosis on the patient and family.</a:t>
            </a:r>
          </a:p>
          <a:p>
            <a:endParaRPr lang="en-US" baseline="0" dirty="0" smtClean="0"/>
          </a:p>
          <a:p>
            <a:r>
              <a:rPr lang="en-US" baseline="0" dirty="0" smtClean="0"/>
              <a:t>It’s helpful to keep a log of all symptoms. You’ll be able to help your care team better provide answers if you can provide more details about the </a:t>
            </a:r>
            <a:r>
              <a:rPr lang="en-US" baseline="0" dirty="0" smtClean="0"/>
              <a:t>symptoms or side </a:t>
            </a:r>
            <a:r>
              <a:rPr lang="en-US" baseline="0" dirty="0" smtClean="0"/>
              <a:t>effects you’re experiencing.</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Although</a:t>
            </a:r>
            <a:r>
              <a:rPr lang="en-US" sz="1200" b="0" i="0" kern="1200" baseline="0" dirty="0" smtClean="0">
                <a:solidFill>
                  <a:schemeClr val="tx1"/>
                </a:solidFill>
                <a:effectLst/>
                <a:latin typeface="+mn-lt"/>
                <a:ea typeface="+mn-ea"/>
                <a:cs typeface="+mn-cs"/>
              </a:rPr>
              <a:t> they can sometimes be difficult to </a:t>
            </a:r>
            <a:r>
              <a:rPr lang="en-US" sz="1200" b="0" i="0" kern="1200" baseline="0" dirty="0" smtClean="0">
                <a:solidFill>
                  <a:schemeClr val="tx1"/>
                </a:solidFill>
                <a:effectLst/>
                <a:latin typeface="+mn-lt"/>
                <a:ea typeface="+mn-ea"/>
                <a:cs typeface="+mn-cs"/>
              </a:rPr>
              <a:t>discuss, </a:t>
            </a:r>
            <a:r>
              <a:rPr lang="en-US" sz="1200" b="0" i="0" kern="1200" baseline="0" dirty="0" smtClean="0">
                <a:solidFill>
                  <a:schemeClr val="tx1"/>
                </a:solidFill>
                <a:effectLst/>
                <a:latin typeface="+mn-lt"/>
                <a:ea typeface="+mn-ea"/>
                <a:cs typeface="+mn-cs"/>
              </a:rPr>
              <a:t>a discussion about psychological and cognitive changes is a big </a:t>
            </a:r>
            <a:r>
              <a:rPr lang="en-US" sz="1200" b="0" i="0" kern="1200" baseline="0" dirty="0" smtClean="0">
                <a:solidFill>
                  <a:schemeClr val="tx1"/>
                </a:solidFill>
                <a:effectLst/>
                <a:latin typeface="+mn-lt"/>
                <a:ea typeface="+mn-ea"/>
                <a:cs typeface="+mn-cs"/>
              </a:rPr>
              <a:t>relief for most patients and their families. Patients realize they aren’t “going crazy” and there are concrete steps that can help patients work around or improve some of the problems. The </a:t>
            </a:r>
            <a:r>
              <a:rPr lang="en-US" sz="1200" b="0" i="0" kern="1200" baseline="0" dirty="0" smtClean="0">
                <a:solidFill>
                  <a:schemeClr val="tx1"/>
                </a:solidFill>
                <a:effectLst/>
                <a:latin typeface="+mn-lt"/>
                <a:ea typeface="+mn-ea"/>
                <a:cs typeface="+mn-cs"/>
              </a:rPr>
              <a:t>changes are a common side effect of brain tumors, and your care team will be well aware of them.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17</a:t>
            </a:fld>
            <a:endParaRPr lang="en-US"/>
          </a:p>
        </p:txBody>
      </p:sp>
    </p:spTree>
    <p:extLst>
      <p:ext uri="{BB962C8B-B14F-4D97-AF65-F5344CB8AC3E}">
        <p14:creationId xmlns:p14="http://schemas.microsoft.com/office/powerpoint/2010/main" val="569515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encourage you to call the ABTA </a:t>
            </a:r>
            <a:r>
              <a:rPr lang="en-US" dirty="0" err="1" smtClean="0"/>
              <a:t>CareLine</a:t>
            </a:r>
            <a:r>
              <a:rPr lang="en-US" dirty="0" smtClean="0"/>
              <a:t> or find</a:t>
            </a:r>
            <a:r>
              <a:rPr lang="en-US" baseline="0" dirty="0" smtClean="0"/>
              <a:t> information on our website.</a:t>
            </a:r>
          </a:p>
          <a:p>
            <a:endParaRPr lang="en-US" baseline="0" dirty="0" smtClean="0"/>
          </a:p>
          <a:p>
            <a:r>
              <a:rPr lang="en-US" baseline="0" dirty="0" smtClean="0"/>
              <a:t>Thank you for joining me today.</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18</a:t>
            </a:fld>
            <a:endParaRPr lang="en-US"/>
          </a:p>
        </p:txBody>
      </p:sp>
    </p:spTree>
    <p:extLst>
      <p:ext uri="{BB962C8B-B14F-4D97-AF65-F5344CB8AC3E}">
        <p14:creationId xmlns:p14="http://schemas.microsoft.com/office/powerpoint/2010/main" val="49559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estimated that more than half of patients with a malignant brain tumor will experience some kind of cognitive or personality change. (1)</a:t>
            </a:r>
          </a:p>
          <a:p>
            <a:endParaRPr lang="en-US" baseline="0" dirty="0" smtClean="0"/>
          </a:p>
          <a:p>
            <a:r>
              <a:rPr lang="en-US" baseline="0" dirty="0" smtClean="0"/>
              <a:t>Just as with physical symptoms, emotional and cognitive symptoms can be caused by a brain tumor. With a limited amount of space in the skull, the growth of anything can affect a patient’s pain levels and ability to function. For example, a tumor pressing on the optic nerve can affect a patient’s vision. </a:t>
            </a:r>
          </a:p>
          <a:p>
            <a:endParaRPr lang="en-US" baseline="0" dirty="0" smtClean="0"/>
          </a:p>
          <a:p>
            <a:r>
              <a:rPr lang="en-US" baseline="0" dirty="0" smtClean="0"/>
              <a:t>In addition, tumor treatment can cause additional physical side effects such as fatigue, nausea, or short-term memory loss.</a:t>
            </a:r>
          </a:p>
          <a:p>
            <a:endParaRPr lang="en-US" baseline="0" dirty="0" smtClean="0"/>
          </a:p>
          <a:p>
            <a:r>
              <a:rPr lang="en-US" baseline="0" dirty="0" smtClean="0"/>
              <a:t>Most people want to know whether their symptoms are permanent or temporary. The answer varies based on a wide range of factors that include age, tumor type, tumor location, rate of growth, and the success of treatment and follow-up. Some symptoms may be gone as soon as the tumor is gone – others can continue for months or years following treatment.</a:t>
            </a:r>
          </a:p>
          <a:p>
            <a:endParaRPr lang="en-US" baseline="0" dirty="0" smtClean="0"/>
          </a:p>
          <a:p>
            <a:r>
              <a:rPr lang="en-US" baseline="0" dirty="0" smtClean="0"/>
              <a:t>It’s important to take note of all these non-physical symptoms and report them to your care team. Some may be so minor that they go undetected. Other times, the caregiver recognizes that something is different, even when the patient does not.</a:t>
            </a:r>
          </a:p>
          <a:p>
            <a:endParaRPr lang="en-US" baseline="0" dirty="0" smtClean="0"/>
          </a:p>
          <a:p>
            <a:r>
              <a:rPr lang="en-US" baseline="0" dirty="0" smtClean="0"/>
              <a:t>It can be hard to talk about these symptoms because they may seem not seem as important as the physical symptoms. </a:t>
            </a:r>
            <a:r>
              <a:rPr lang="en-US" sz="1200" b="0" i="0" kern="1200" baseline="0" dirty="0" smtClean="0">
                <a:solidFill>
                  <a:schemeClr val="tx1"/>
                </a:solidFill>
                <a:effectLst/>
                <a:latin typeface="+mn-lt"/>
                <a:ea typeface="+mn-ea"/>
                <a:cs typeface="+mn-cs"/>
              </a:rPr>
              <a:t>Patients and their caregivers often feel frustrated, </a:t>
            </a:r>
            <a:r>
              <a:rPr lang="en-US" sz="1200" b="0" i="0" kern="1200" dirty="0" smtClean="0">
                <a:solidFill>
                  <a:schemeClr val="tx1"/>
                </a:solidFill>
                <a:effectLst/>
                <a:latin typeface="+mn-lt"/>
                <a:ea typeface="+mn-ea"/>
                <a:cs typeface="+mn-cs"/>
              </a:rPr>
              <a:t>defensive and embarrassed about their reduced abilities.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However, these changes will</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often be perceived by your care team as common. </a:t>
            </a:r>
            <a:r>
              <a:rPr lang="en-US" sz="1200" b="0" i="0" kern="1200" dirty="0" smtClean="0">
                <a:solidFill>
                  <a:schemeClr val="tx1"/>
                </a:solidFill>
                <a:effectLst/>
                <a:latin typeface="+mn-lt"/>
                <a:ea typeface="+mn-ea"/>
                <a:cs typeface="+mn-cs"/>
              </a:rPr>
              <a:t>And</a:t>
            </a:r>
            <a:r>
              <a:rPr lang="en-US" sz="1200" b="0" i="0" kern="1200" baseline="0" dirty="0" smtClean="0">
                <a:solidFill>
                  <a:schemeClr val="tx1"/>
                </a:solidFill>
                <a:effectLst/>
                <a:latin typeface="+mn-lt"/>
                <a:ea typeface="+mn-ea"/>
                <a:cs typeface="+mn-cs"/>
              </a:rPr>
              <a:t> while there isn’t usually one single solution to these issues, there are medications, exercises, therapies and support groups to help you manage cognitive and emotional issues</a:t>
            </a:r>
            <a:r>
              <a:rPr lang="en-US" sz="1200" b="0" i="0" kern="1200" baseline="0" dirty="0" smtClean="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(1) </a:t>
            </a:r>
            <a:r>
              <a:rPr lang="en-US" baseline="0" dirty="0" smtClean="0"/>
              <a:t>http://www.abta.org/brain-tumor-information/symptoms/mood-swings.html</a:t>
            </a:r>
          </a:p>
        </p:txBody>
      </p:sp>
      <p:sp>
        <p:nvSpPr>
          <p:cNvPr id="4" name="Slide Number Placeholder 3"/>
          <p:cNvSpPr>
            <a:spLocks noGrp="1"/>
          </p:cNvSpPr>
          <p:nvPr>
            <p:ph type="sldNum" sz="quarter" idx="10"/>
          </p:nvPr>
        </p:nvSpPr>
        <p:spPr/>
        <p:txBody>
          <a:bodyPr/>
          <a:lstStyle/>
          <a:p>
            <a:fld id="{E795D16D-A1CA-45DA-B927-A6A401A0DAE7}" type="slidenum">
              <a:rPr lang="en-US" smtClean="0"/>
              <a:t>2</a:t>
            </a:fld>
            <a:endParaRPr lang="en-US"/>
          </a:p>
        </p:txBody>
      </p:sp>
    </p:spTree>
    <p:extLst>
      <p:ext uri="{BB962C8B-B14F-4D97-AF65-F5344CB8AC3E}">
        <p14:creationId xmlns:p14="http://schemas.microsoft.com/office/powerpoint/2010/main" val="156733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start</a:t>
            </a:r>
            <a:r>
              <a:rPr lang="en-US" baseline="0" dirty="0" smtClean="0"/>
              <a:t> with some common tumor symptoms.</a:t>
            </a:r>
            <a:endParaRPr lang="en-US" b="0" dirty="0"/>
          </a:p>
        </p:txBody>
      </p:sp>
      <p:sp>
        <p:nvSpPr>
          <p:cNvPr id="4" name="Slide Number Placeholder 3"/>
          <p:cNvSpPr>
            <a:spLocks noGrp="1"/>
          </p:cNvSpPr>
          <p:nvPr>
            <p:ph type="sldNum" sz="quarter" idx="10"/>
          </p:nvPr>
        </p:nvSpPr>
        <p:spPr/>
        <p:txBody>
          <a:bodyPr/>
          <a:lstStyle/>
          <a:p>
            <a:fld id="{E795D16D-A1CA-45DA-B927-A6A401A0DAE7}" type="slidenum">
              <a:rPr lang="en-US" smtClean="0"/>
              <a:t>3</a:t>
            </a:fld>
            <a:endParaRPr lang="en-US"/>
          </a:p>
        </p:txBody>
      </p:sp>
    </p:spTree>
    <p:extLst>
      <p:ext uri="{BB962C8B-B14F-4D97-AF65-F5344CB8AC3E}">
        <p14:creationId xmlns:p14="http://schemas.microsoft.com/office/powerpoint/2010/main" val="243103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quick look at the brain.</a:t>
            </a:r>
            <a:r>
              <a:rPr lang="en-US" baseline="0" dirty="0" smtClean="0"/>
              <a:t> </a:t>
            </a:r>
            <a:r>
              <a:rPr lang="en-US" dirty="0" smtClean="0"/>
              <a:t>As you</a:t>
            </a:r>
            <a:r>
              <a:rPr lang="en-US" baseline="0" dirty="0" smtClean="0"/>
              <a:t> know, s</a:t>
            </a:r>
            <a:r>
              <a:rPr lang="en-US" dirty="0" smtClean="0"/>
              <a:t>ymptoms</a:t>
            </a:r>
            <a:r>
              <a:rPr lang="en-US" baseline="0" dirty="0" smtClean="0"/>
              <a:t> are often related to the location of the tumor. </a:t>
            </a:r>
          </a:p>
          <a:p>
            <a:endParaRPr lang="en-US" baseline="0" dirty="0" smtClean="0"/>
          </a:p>
          <a:p>
            <a:r>
              <a:rPr lang="en-US" baseline="0" dirty="0" smtClean="0"/>
              <a:t>A tumor in the frontal lobe will affect movement. One in the parietal lobe may cause the patient to have changes in sensory perception, etc. </a:t>
            </a:r>
          </a:p>
          <a:p>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4</a:t>
            </a:fld>
            <a:endParaRPr lang="en-US"/>
          </a:p>
        </p:txBody>
      </p:sp>
    </p:spTree>
    <p:extLst>
      <p:ext uri="{BB962C8B-B14F-4D97-AF65-F5344CB8AC3E}">
        <p14:creationId xmlns:p14="http://schemas.microsoft.com/office/powerpoint/2010/main" val="376764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Let’s look more closely at a tumor located in the frontal lobe.</a:t>
            </a:r>
          </a:p>
          <a:p>
            <a:endParaRPr lang="en-US" b="0" baseline="0" dirty="0" smtClean="0"/>
          </a:p>
          <a:p>
            <a:r>
              <a:rPr lang="en-US" b="0" baseline="0" dirty="0" smtClean="0"/>
              <a:t>A tumor in this area can cause not just physical changes, but emotional changes as well. </a:t>
            </a:r>
          </a:p>
          <a:p>
            <a:endParaRPr lang="en-US" b="0" baseline="0" dirty="0" smtClean="0"/>
          </a:p>
          <a:p>
            <a:r>
              <a:rPr lang="en-US" b="0" baseline="0" dirty="0" smtClean="0"/>
              <a:t>In addition to movement, activities such as reasoning, behavior, memory, personality, judgment, inhibition and mood are controlled by this part of the brain. A tumor and/or treatment in this area can make it difficult to find the right word in a conversation or recall recent memories. In many patients, long-term memory stays intact.</a:t>
            </a:r>
          </a:p>
          <a:p>
            <a:endParaRPr lang="en-US" b="0" baseline="0" dirty="0" smtClean="0"/>
          </a:p>
          <a:p>
            <a:r>
              <a:rPr lang="en-US" b="0" baseline="0" dirty="0" smtClean="0"/>
              <a:t>Some examples of mood changes include a normally polite person suddenly becoming rude, or a quiet person becoming less inhibited or disruptive.</a:t>
            </a:r>
          </a:p>
          <a:p>
            <a:endParaRPr lang="en-US" b="0" baseline="0" dirty="0" smtClean="0"/>
          </a:p>
          <a:p>
            <a:r>
              <a:rPr lang="en-US" sz="1200" b="0" i="0" kern="1200" dirty="0" smtClean="0">
                <a:solidFill>
                  <a:schemeClr val="tx1"/>
                </a:solidFill>
                <a:effectLst/>
                <a:latin typeface="+mn-lt"/>
                <a:ea typeface="+mn-ea"/>
                <a:cs typeface="+mn-cs"/>
              </a:rPr>
              <a:t> </a:t>
            </a:r>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5</a:t>
            </a:fld>
            <a:endParaRPr lang="en-US"/>
          </a:p>
        </p:txBody>
      </p:sp>
    </p:spTree>
    <p:extLst>
      <p:ext uri="{BB962C8B-B14F-4D97-AF65-F5344CB8AC3E}">
        <p14:creationId xmlns:p14="http://schemas.microsoft.com/office/powerpoint/2010/main" val="95935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 tumor in the parietal lobe can affect abilities in reading and math. A man who had not been diagnosed with a tumor in the parietal lobe woke up one day to find that he could not read the newspaper. Another patient, who had always taken care of the family finances, lost the ability to calculate the tip at a restaurant. </a:t>
            </a:r>
          </a:p>
        </p:txBody>
      </p:sp>
      <p:sp>
        <p:nvSpPr>
          <p:cNvPr id="4" name="Slide Number Placeholder 3"/>
          <p:cNvSpPr>
            <a:spLocks noGrp="1"/>
          </p:cNvSpPr>
          <p:nvPr>
            <p:ph type="sldNum" sz="quarter" idx="10"/>
          </p:nvPr>
        </p:nvSpPr>
        <p:spPr/>
        <p:txBody>
          <a:bodyPr/>
          <a:lstStyle/>
          <a:p>
            <a:fld id="{E795D16D-A1CA-45DA-B927-A6A401A0DAE7}" type="slidenum">
              <a:rPr lang="en-US" smtClean="0"/>
              <a:t>6</a:t>
            </a:fld>
            <a:endParaRPr lang="en-US"/>
          </a:p>
        </p:txBody>
      </p:sp>
    </p:spTree>
    <p:extLst>
      <p:ext uri="{BB962C8B-B14F-4D97-AF65-F5344CB8AC3E}">
        <p14:creationId xmlns:p14="http://schemas.microsoft.com/office/powerpoint/2010/main" val="43181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addition to the location, size and growth rate of the tumor, other factors</a:t>
            </a:r>
            <a:r>
              <a:rPr lang="en-US" sz="1200" b="0" i="0" kern="1200" baseline="0" dirty="0" smtClean="0">
                <a:solidFill>
                  <a:schemeClr val="tx1"/>
                </a:solidFill>
                <a:effectLst/>
                <a:latin typeface="+mn-lt"/>
                <a:ea typeface="+mn-ea"/>
                <a:cs typeface="+mn-cs"/>
              </a:rPr>
              <a:t> may cause cognitive or psychological changes.</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Treatments such as radiation, surgery, and chemotherapy can also affect how the patient feels and acts. Tumor</a:t>
            </a:r>
            <a:r>
              <a:rPr lang="en-US" sz="1200" b="0" i="0" kern="1200" baseline="0" dirty="0" smtClean="0">
                <a:solidFill>
                  <a:schemeClr val="tx1"/>
                </a:solidFill>
                <a:effectLst/>
                <a:latin typeface="+mn-lt"/>
                <a:ea typeface="+mn-ea"/>
                <a:cs typeface="+mn-cs"/>
              </a:rPr>
              <a:t> removal can also damage surrounding tissue, causing cognitive changes.</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emotional trauma of being diagnosed with a brain tumor is important to</a:t>
            </a:r>
            <a:r>
              <a:rPr lang="en-US" sz="1200" b="0" i="0" kern="1200" baseline="0" dirty="0" smtClean="0">
                <a:solidFill>
                  <a:schemeClr val="tx1"/>
                </a:solidFill>
                <a:effectLst/>
                <a:latin typeface="+mn-lt"/>
                <a:ea typeface="+mn-ea"/>
                <a:cs typeface="+mn-cs"/>
              </a:rPr>
              <a:t> consider as well. Any type of major trauma, such as this, can cause anxiety and depression.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Fatigue,</a:t>
            </a:r>
            <a:r>
              <a:rPr lang="en-US" sz="1200" b="0" i="0" kern="1200" baseline="0" dirty="0" smtClean="0">
                <a:solidFill>
                  <a:schemeClr val="tx1"/>
                </a:solidFill>
                <a:effectLst/>
                <a:latin typeface="+mn-lt"/>
                <a:ea typeface="+mn-ea"/>
                <a:cs typeface="+mn-cs"/>
              </a:rPr>
              <a:t> a common side-effect, can also effect patients’ cognitive abilities. Major </a:t>
            </a:r>
            <a:r>
              <a:rPr lang="en-US" sz="1200" b="0" i="0" kern="1200" dirty="0" smtClean="0">
                <a:solidFill>
                  <a:schemeClr val="tx1"/>
                </a:solidFill>
                <a:effectLst/>
                <a:latin typeface="+mn-lt"/>
                <a:ea typeface="+mn-ea"/>
                <a:cs typeface="+mn-cs"/>
              </a:rPr>
              <a:t>fatigue can deplete the energy required for thinking and remembering.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Certain</a:t>
            </a:r>
            <a:r>
              <a:rPr lang="en-US" sz="1200" b="0" i="0" kern="1200" baseline="0" dirty="0" smtClean="0">
                <a:solidFill>
                  <a:schemeClr val="tx1"/>
                </a:solidFill>
                <a:effectLst/>
                <a:latin typeface="+mn-lt"/>
                <a:ea typeface="+mn-ea"/>
                <a:cs typeface="+mn-cs"/>
              </a:rPr>
              <a:t> medications, even over-the-counter prescriptions, can affect cognitive ability. </a:t>
            </a:r>
            <a:r>
              <a:rPr lang="en-US" sz="1200" b="0" i="0" kern="1200" dirty="0" smtClean="0">
                <a:solidFill>
                  <a:schemeClr val="tx1"/>
                </a:solidFill>
                <a:effectLst/>
                <a:latin typeface="+mn-lt"/>
                <a:ea typeface="+mn-ea"/>
                <a:cs typeface="+mn-cs"/>
              </a:rPr>
              <a:t>It is important to review possible side effects of medications with your doctor.</a:t>
            </a:r>
          </a:p>
          <a:p>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7</a:t>
            </a:fld>
            <a:endParaRPr lang="en-US"/>
          </a:p>
        </p:txBody>
      </p:sp>
    </p:spTree>
    <p:extLst>
      <p:ext uri="{BB962C8B-B14F-4D97-AF65-F5344CB8AC3E}">
        <p14:creationId xmlns:p14="http://schemas.microsoft.com/office/powerpoint/2010/main" val="101399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Medical professionals usually group symptoms together to help direct treatment. Here are some types of cognitive and psychological symptoms:</a:t>
            </a:r>
          </a:p>
          <a:p>
            <a:endParaRPr lang="en-US" b="0" baseline="0" dirty="0" smtClean="0"/>
          </a:p>
          <a:p>
            <a:r>
              <a:rPr lang="en-US" b="0" baseline="0" dirty="0" smtClean="0"/>
              <a:t>First is </a:t>
            </a:r>
            <a:r>
              <a:rPr lang="en-US" b="1" baseline="0" dirty="0" smtClean="0"/>
              <a:t>emotional and personality. </a:t>
            </a:r>
            <a:r>
              <a:rPr lang="en-US" b="0" baseline="0" dirty="0" smtClean="0"/>
              <a:t>The patient may develop psychiatric symptoms such as depression, anxiety, or obsessive-compulsive behaviors. He or she may also have mood swings, exhibit frequent irritability, display socially inappropriate behavior, or deny that he or she has any behavioral problems at all. For example, a typically easy-going person may suddenly have outbursts of rudeness or anger.</a:t>
            </a:r>
          </a:p>
          <a:p>
            <a:endParaRPr lang="en-US" b="0" baseline="0" dirty="0" smtClean="0"/>
          </a:p>
          <a:p>
            <a:r>
              <a:rPr lang="en-US" b="0" baseline="0" dirty="0" smtClean="0"/>
              <a:t>Another type of change is </a:t>
            </a:r>
            <a:r>
              <a:rPr lang="en-US" b="1" baseline="0" dirty="0" smtClean="0"/>
              <a:t>learning and memory. </a:t>
            </a:r>
            <a:r>
              <a:rPr lang="en-US" b="0" baseline="0" dirty="0" smtClean="0"/>
              <a:t>Some patients may show difficulty processing, storing and retrieving information, or may have short-term memory loss. A patient might ask what’s for dinner, and then ask again several more times a few minutes later as if asking a new question. Typically, short-term memory loss occurs more frequently than long-term memory loss.</a:t>
            </a:r>
          </a:p>
          <a:p>
            <a:endParaRPr lang="en-US" b="0" baseline="0" dirty="0" smtClean="0"/>
          </a:p>
          <a:p>
            <a:r>
              <a:rPr lang="en-US" b="1" baseline="0" dirty="0" smtClean="0"/>
              <a:t>Attention and concentration </a:t>
            </a:r>
            <a:r>
              <a:rPr lang="en-US" b="0" baseline="0" dirty="0" smtClean="0"/>
              <a:t>is another type of change. This might be exhibited by confusion, frequent distraction, and difficulty planning. </a:t>
            </a:r>
          </a:p>
          <a:p>
            <a:endParaRPr lang="en-US" b="0" baseline="0" dirty="0" smtClean="0"/>
          </a:p>
          <a:p>
            <a:r>
              <a:rPr lang="en-US" b="1" baseline="0" dirty="0" smtClean="0"/>
              <a:t>Executive functioning </a:t>
            </a:r>
            <a:r>
              <a:rPr lang="en-US" b="0" baseline="0" dirty="0" smtClean="0"/>
              <a:t>refers to decision making based on facts. An impairment of this type shows up as unreasonableness or irrationality. </a:t>
            </a:r>
            <a:r>
              <a:rPr lang="en-US" b="0" baseline="0" dirty="0" smtClean="0"/>
              <a:t>A patient might </a:t>
            </a:r>
            <a:r>
              <a:rPr lang="en-US" b="0" baseline="0" dirty="0" smtClean="0"/>
              <a:t>make poor decisions or show a lack of judgement.</a:t>
            </a:r>
          </a:p>
        </p:txBody>
      </p:sp>
      <p:sp>
        <p:nvSpPr>
          <p:cNvPr id="4" name="Slide Number Placeholder 3"/>
          <p:cNvSpPr>
            <a:spLocks noGrp="1"/>
          </p:cNvSpPr>
          <p:nvPr>
            <p:ph type="sldNum" sz="quarter" idx="10"/>
          </p:nvPr>
        </p:nvSpPr>
        <p:spPr/>
        <p:txBody>
          <a:bodyPr/>
          <a:lstStyle/>
          <a:p>
            <a:fld id="{E795D16D-A1CA-45DA-B927-A6A401A0DAE7}" type="slidenum">
              <a:rPr lang="en-US" smtClean="0"/>
              <a:t>8</a:t>
            </a:fld>
            <a:endParaRPr lang="en-US"/>
          </a:p>
        </p:txBody>
      </p:sp>
    </p:spTree>
    <p:extLst>
      <p:ext uri="{BB962C8B-B14F-4D97-AF65-F5344CB8AC3E}">
        <p14:creationId xmlns:p14="http://schemas.microsoft.com/office/powerpoint/2010/main" val="401398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 briefly mentioned depression as one of the possible effects of a brain tumor diagnosis and treatment. I wanted to talk about it a little more in-depth because it affects both patients and their caregivers.</a:t>
            </a:r>
          </a:p>
          <a:p>
            <a:endParaRPr lang="en-US" b="0" baseline="0" dirty="0" smtClean="0"/>
          </a:p>
          <a:p>
            <a:r>
              <a:rPr lang="en-US" sz="1200" b="0" i="0" kern="1200" dirty="0" smtClean="0">
                <a:solidFill>
                  <a:schemeClr val="tx1"/>
                </a:solidFill>
                <a:effectLst/>
                <a:latin typeface="+mn-lt"/>
                <a:ea typeface="+mn-ea"/>
                <a:cs typeface="+mn-cs"/>
              </a:rPr>
              <a:t>Many people are uncomfortable with the idea of depression as an illness, preferring to believe it is something that you can “snap out of” if only you try. It is not. Depression is a serious clinical condition with several different causes.  It can be caused by a change in the brain’s chemical neurotransmitters, which control mood; changes in hormone levels, which can trigger depression when out of balance; genetic predisposition; physical changes to the brain, such as a brain tumor; and major life events, such as a brain tumor diagnosis. The good news is that once diagnosed, depression can usually be effectively treated.</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is a long but partial list of some of the signs of depression. While everyone can feel these feelings sometimes, it is the persistence and intensity of these signs that will signal that help is needed.</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9</a:t>
            </a:fld>
            <a:endParaRPr lang="en-US"/>
          </a:p>
        </p:txBody>
      </p:sp>
    </p:spTree>
    <p:extLst>
      <p:ext uri="{BB962C8B-B14F-4D97-AF65-F5344CB8AC3E}">
        <p14:creationId xmlns:p14="http://schemas.microsoft.com/office/powerpoint/2010/main" val="531704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BT_PPT_COVE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7472" y="2880360"/>
            <a:ext cx="7772400" cy="14700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7472" y="45720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386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3952"/>
            <a:ext cx="2133600" cy="365125"/>
          </a:xfrm>
          <a:prstGeom prst="rect">
            <a:avLst/>
          </a:prstGeom>
        </p:spPr>
        <p:txBody>
          <a:bodyPr/>
          <a:lstStyle>
            <a:lvl1pPr>
              <a:defRPr>
                <a:latin typeface="Arial"/>
                <a:cs typeface="Arial"/>
              </a:defRPr>
            </a:lvl1pPr>
          </a:lstStyle>
          <a:p>
            <a:fld id="{90695898-8B3E-834C-B7F5-7DEB4E97AE31}" type="datetimeFigureOut">
              <a:rPr lang="en-US" smtClean="0"/>
              <a:pPr/>
              <a:t>3/27/2017</a:t>
            </a:fld>
            <a:endParaRPr lang="en-US" dirty="0"/>
          </a:p>
        </p:txBody>
      </p:sp>
      <p:sp>
        <p:nvSpPr>
          <p:cNvPr id="6" name="Slide Number Placeholder 5"/>
          <p:cNvSpPr>
            <a:spLocks noGrp="1"/>
          </p:cNvSpPr>
          <p:nvPr>
            <p:ph type="sldNum" sz="quarter" idx="12"/>
          </p:nvPr>
        </p:nvSpPr>
        <p:spPr>
          <a:xfrm>
            <a:off x="3505200" y="6470770"/>
            <a:ext cx="2133600" cy="365125"/>
          </a:xfrm>
          <a:prstGeom prst="rect">
            <a:avLst/>
          </a:prstGeom>
        </p:spPr>
        <p:txBody>
          <a:bodyPr/>
          <a:lstStyle>
            <a:lvl1pPr algn="ctr">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533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8938"/>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875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8"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76331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01777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11" name="Slide Number Placeholder 5"/>
          <p:cNvSpPr>
            <a:spLocks noGrp="1"/>
          </p:cNvSpPr>
          <p:nvPr>
            <p:ph type="sldNum" sz="quarter" idx="11"/>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015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7"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241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6"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357180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BT_PPT_SUB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44834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31645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ts val="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ts val="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ts val="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47472" y="2880360"/>
            <a:ext cx="5392928" cy="1470025"/>
          </a:xfrm>
        </p:spPr>
        <p:txBody>
          <a:bodyPr>
            <a:normAutofit fontScale="90000"/>
          </a:bodyPr>
          <a:lstStyle/>
          <a:p>
            <a:r>
              <a:rPr lang="en-US" dirty="0" smtClean="0"/>
              <a:t>Brain Tumors: Cognitive and Emotional Symptoms and Side Effects</a:t>
            </a:r>
            <a:endParaRPr lang="en-US" dirty="0"/>
          </a:p>
        </p:txBody>
      </p:sp>
      <p:sp>
        <p:nvSpPr>
          <p:cNvPr id="3" name="Subtitle 7"/>
          <p:cNvSpPr>
            <a:spLocks noGrp="1"/>
          </p:cNvSpPr>
          <p:nvPr>
            <p:ph type="subTitle" idx="1"/>
          </p:nvPr>
        </p:nvSpPr>
        <p:spPr>
          <a:xfrm>
            <a:off x="347472" y="4572000"/>
            <a:ext cx="6400800" cy="1752600"/>
          </a:xfrm>
        </p:spPr>
        <p:txBody>
          <a:bodyPr/>
          <a:lstStyle/>
          <a:p>
            <a:r>
              <a:rPr lang="en-US" dirty="0" smtClean="0"/>
              <a:t>Presented by [NAME]</a:t>
            </a:r>
            <a:endParaRPr lang="en-US" dirty="0"/>
          </a:p>
        </p:txBody>
      </p:sp>
    </p:spTree>
    <p:extLst>
      <p:ext uri="{BB962C8B-B14F-4D97-AF65-F5344CB8AC3E}">
        <p14:creationId xmlns:p14="http://schemas.microsoft.com/office/powerpoint/2010/main" val="278457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COGNITIVE EFFECTS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2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Overstimulation</a:t>
            </a:r>
          </a:p>
          <a:p>
            <a:pPr lvl="1"/>
            <a:r>
              <a:rPr lang="en-US" dirty="0" smtClean="0"/>
              <a:t>Identify sources</a:t>
            </a:r>
          </a:p>
          <a:p>
            <a:pPr lvl="1"/>
            <a:r>
              <a:rPr lang="en-US" dirty="0" smtClean="0"/>
              <a:t>Take a break</a:t>
            </a:r>
          </a:p>
          <a:p>
            <a:r>
              <a:rPr lang="en-US" dirty="0" smtClean="0"/>
              <a:t>Memory loss</a:t>
            </a:r>
          </a:p>
          <a:p>
            <a:pPr lvl="1"/>
            <a:r>
              <a:rPr lang="en-US" dirty="0" smtClean="0"/>
              <a:t>Calendars/organizers/checklists</a:t>
            </a:r>
          </a:p>
          <a:p>
            <a:pPr lvl="1"/>
            <a:r>
              <a:rPr lang="en-US" dirty="0" smtClean="0"/>
              <a:t>Routines</a:t>
            </a:r>
          </a:p>
          <a:p>
            <a:r>
              <a:rPr lang="en-US" dirty="0" smtClean="0"/>
              <a:t>Aggression</a:t>
            </a:r>
          </a:p>
          <a:p>
            <a:pPr lvl="1"/>
            <a:endParaRPr lang="en-US" dirty="0" smtClean="0"/>
          </a:p>
        </p:txBody>
      </p:sp>
      <p:sp>
        <p:nvSpPr>
          <p:cNvPr id="2" name="Title 1"/>
          <p:cNvSpPr>
            <a:spLocks noGrp="1"/>
          </p:cNvSpPr>
          <p:nvPr>
            <p:ph type="title"/>
          </p:nvPr>
        </p:nvSpPr>
        <p:spPr/>
        <p:txBody>
          <a:bodyPr>
            <a:normAutofit/>
          </a:bodyPr>
          <a:lstStyle/>
          <a:p>
            <a:r>
              <a:rPr lang="en-US" dirty="0" smtClean="0"/>
              <a:t>Difficulties and solutions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876539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Speech and language therapy</a:t>
            </a:r>
          </a:p>
          <a:p>
            <a:r>
              <a:rPr lang="en-US" dirty="0" smtClean="0"/>
              <a:t>Cognitive rehabilitation therapy</a:t>
            </a:r>
          </a:p>
          <a:p>
            <a:r>
              <a:rPr lang="en-US" dirty="0" smtClean="0"/>
              <a:t>Talk therapy</a:t>
            </a:r>
          </a:p>
          <a:p>
            <a:r>
              <a:rPr lang="en-US" dirty="0" smtClean="0"/>
              <a:t>Medication</a:t>
            </a:r>
          </a:p>
        </p:txBody>
      </p:sp>
      <p:sp>
        <p:nvSpPr>
          <p:cNvPr id="2" name="Title 1"/>
          <p:cNvSpPr>
            <a:spLocks noGrp="1"/>
          </p:cNvSpPr>
          <p:nvPr>
            <p:ph type="title"/>
          </p:nvPr>
        </p:nvSpPr>
        <p:spPr/>
        <p:txBody>
          <a:bodyPr>
            <a:normAutofit/>
          </a:bodyPr>
          <a:lstStyle/>
          <a:p>
            <a:r>
              <a:rPr lang="en-US" dirty="0" smtClean="0"/>
              <a:t>Professional treatment options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4068610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Specialist: speech-language pathologist</a:t>
            </a:r>
          </a:p>
          <a:p>
            <a:r>
              <a:rPr lang="en-US" dirty="0" smtClean="0"/>
              <a:t>Initial testing</a:t>
            </a:r>
          </a:p>
          <a:p>
            <a:pPr lvl="1"/>
            <a:r>
              <a:rPr lang="en-US" dirty="0" smtClean="0"/>
              <a:t>Physical exam</a:t>
            </a:r>
          </a:p>
          <a:p>
            <a:pPr lvl="1"/>
            <a:r>
              <a:rPr lang="en-US" dirty="0" smtClean="0"/>
              <a:t>Spoken exam</a:t>
            </a:r>
          </a:p>
          <a:p>
            <a:r>
              <a:rPr lang="en-US" dirty="0" smtClean="0"/>
              <a:t>Treatment</a:t>
            </a:r>
          </a:p>
          <a:p>
            <a:pPr lvl="1"/>
            <a:r>
              <a:rPr lang="en-US" dirty="0" smtClean="0"/>
              <a:t>Exercises/activities</a:t>
            </a:r>
          </a:p>
          <a:p>
            <a:pPr lvl="1"/>
            <a:r>
              <a:rPr lang="en-US" dirty="0" smtClean="0"/>
              <a:t>New techniques</a:t>
            </a:r>
          </a:p>
        </p:txBody>
      </p:sp>
      <p:sp>
        <p:nvSpPr>
          <p:cNvPr id="2" name="Title 1"/>
          <p:cNvSpPr>
            <a:spLocks noGrp="1"/>
          </p:cNvSpPr>
          <p:nvPr>
            <p:ph type="title"/>
          </p:nvPr>
        </p:nvSpPr>
        <p:spPr/>
        <p:txBody>
          <a:bodyPr>
            <a:normAutofit/>
          </a:bodyPr>
          <a:lstStyle/>
          <a:p>
            <a:r>
              <a:rPr lang="en-US" dirty="0" smtClean="0"/>
              <a:t>Speech and language therapy</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400995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Retrains the brain</a:t>
            </a:r>
          </a:p>
          <a:p>
            <a:r>
              <a:rPr lang="en-US" dirty="0" smtClean="0"/>
              <a:t>Specialist: “CRT”</a:t>
            </a:r>
          </a:p>
          <a:p>
            <a:r>
              <a:rPr lang="en-US" dirty="0"/>
              <a:t>Initial </a:t>
            </a:r>
            <a:r>
              <a:rPr lang="en-US" dirty="0" smtClean="0"/>
              <a:t>evaluation</a:t>
            </a:r>
            <a:endParaRPr lang="en-US" dirty="0"/>
          </a:p>
          <a:p>
            <a:pPr lvl="1"/>
            <a:r>
              <a:rPr lang="en-US" dirty="0" smtClean="0"/>
              <a:t>Interview</a:t>
            </a:r>
            <a:endParaRPr lang="en-US" dirty="0"/>
          </a:p>
          <a:p>
            <a:pPr lvl="1"/>
            <a:r>
              <a:rPr lang="en-US" dirty="0" smtClean="0"/>
              <a:t>Questionnaire, observation</a:t>
            </a:r>
            <a:endParaRPr lang="en-US" dirty="0"/>
          </a:p>
          <a:p>
            <a:r>
              <a:rPr lang="en-US" dirty="0" smtClean="0"/>
              <a:t>Treatment</a:t>
            </a:r>
          </a:p>
          <a:p>
            <a:pPr lvl="1"/>
            <a:r>
              <a:rPr lang="en-US" dirty="0" smtClean="0"/>
              <a:t>Reestablish/develop new cognitive skills</a:t>
            </a:r>
          </a:p>
          <a:p>
            <a:pPr lvl="1"/>
            <a:r>
              <a:rPr lang="en-US" dirty="0" smtClean="0"/>
              <a:t>Geared towards day-to-day independence</a:t>
            </a:r>
            <a:endParaRPr lang="en-US" dirty="0"/>
          </a:p>
          <a:p>
            <a:endParaRPr lang="en-US" dirty="0" smtClean="0"/>
          </a:p>
          <a:p>
            <a:endParaRPr lang="en-US" dirty="0" smtClean="0"/>
          </a:p>
        </p:txBody>
      </p:sp>
      <p:sp>
        <p:nvSpPr>
          <p:cNvPr id="2" name="Title 1"/>
          <p:cNvSpPr>
            <a:spLocks noGrp="1"/>
          </p:cNvSpPr>
          <p:nvPr>
            <p:ph type="title"/>
          </p:nvPr>
        </p:nvSpPr>
        <p:spPr/>
        <p:txBody>
          <a:bodyPr>
            <a:normAutofit/>
          </a:bodyPr>
          <a:lstStyle/>
          <a:p>
            <a:r>
              <a:rPr lang="en-US" dirty="0" smtClean="0"/>
              <a:t>Cognitive rehabilitation </a:t>
            </a:r>
            <a:r>
              <a:rPr lang="en-US" dirty="0"/>
              <a:t>t</a:t>
            </a:r>
            <a:r>
              <a:rPr lang="en-US" dirty="0" smtClean="0"/>
              <a:t>herapy</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55348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Depression affects up to 40%</a:t>
            </a:r>
          </a:p>
          <a:p>
            <a:r>
              <a:rPr lang="en-US" dirty="0" smtClean="0"/>
              <a:t>Specialists: </a:t>
            </a:r>
          </a:p>
          <a:p>
            <a:pPr lvl="1"/>
            <a:r>
              <a:rPr lang="en-US" dirty="0" smtClean="0"/>
              <a:t>Psychiatrist, psychologist</a:t>
            </a:r>
          </a:p>
          <a:p>
            <a:pPr lvl="1"/>
            <a:r>
              <a:rPr lang="en-US" dirty="0" smtClean="0"/>
              <a:t>Neuropsychologist</a:t>
            </a:r>
          </a:p>
          <a:p>
            <a:pPr lvl="1"/>
            <a:r>
              <a:rPr lang="en-US" dirty="0" smtClean="0"/>
              <a:t>Social worker</a:t>
            </a:r>
          </a:p>
          <a:p>
            <a:r>
              <a:rPr lang="en-US" dirty="0" smtClean="0"/>
              <a:t>Support groups</a:t>
            </a:r>
          </a:p>
          <a:p>
            <a:pPr lvl="1"/>
            <a:r>
              <a:rPr lang="en-US" dirty="0" smtClean="0"/>
              <a:t>Local</a:t>
            </a:r>
          </a:p>
          <a:p>
            <a:pPr lvl="1"/>
            <a:r>
              <a:rPr lang="en-US" dirty="0" smtClean="0"/>
              <a:t>Online</a:t>
            </a:r>
          </a:p>
          <a:p>
            <a:pPr lvl="1"/>
            <a:endParaRPr lang="en-US" dirty="0"/>
          </a:p>
          <a:p>
            <a:pPr lvl="1"/>
            <a:endParaRPr lang="en-US" dirty="0" smtClean="0"/>
          </a:p>
          <a:p>
            <a:pPr lvl="1"/>
            <a:endParaRPr lang="en-US" dirty="0" smtClean="0"/>
          </a:p>
          <a:p>
            <a:endParaRPr lang="en-US" dirty="0" smtClean="0"/>
          </a:p>
        </p:txBody>
      </p:sp>
      <p:sp>
        <p:nvSpPr>
          <p:cNvPr id="2" name="Title 1"/>
          <p:cNvSpPr>
            <a:spLocks noGrp="1"/>
          </p:cNvSpPr>
          <p:nvPr>
            <p:ph type="title"/>
          </p:nvPr>
        </p:nvSpPr>
        <p:spPr/>
        <p:txBody>
          <a:bodyPr>
            <a:normAutofit/>
          </a:bodyPr>
          <a:lstStyle/>
          <a:p>
            <a:r>
              <a:rPr lang="en-US" dirty="0" smtClean="0"/>
              <a:t>Psychotherapy/talk therapy</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1026" name="Picture 2" descr="Click here to visit and join Conn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534" y="5002715"/>
            <a:ext cx="3290220" cy="6699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4719286" y="3149600"/>
            <a:ext cx="2774244" cy="1847320"/>
          </a:xfrm>
          <a:prstGeom prst="rect">
            <a:avLst/>
          </a:prstGeom>
        </p:spPr>
      </p:pic>
    </p:spTree>
    <p:extLst>
      <p:ext uri="{BB962C8B-B14F-4D97-AF65-F5344CB8AC3E}">
        <p14:creationId xmlns:p14="http://schemas.microsoft.com/office/powerpoint/2010/main" val="3736997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Help with depression, concentration/attention</a:t>
            </a:r>
          </a:p>
          <a:p>
            <a:r>
              <a:rPr lang="en-US" dirty="0" smtClean="0"/>
              <a:t>Prescribers</a:t>
            </a:r>
          </a:p>
          <a:p>
            <a:pPr lvl="1"/>
            <a:r>
              <a:rPr lang="en-US" dirty="0" smtClean="0"/>
              <a:t>Doctor/primary physician</a:t>
            </a:r>
          </a:p>
          <a:p>
            <a:pPr lvl="1"/>
            <a:r>
              <a:rPr lang="en-US" dirty="0" smtClean="0"/>
              <a:t>Neuro-oncologist</a:t>
            </a:r>
          </a:p>
          <a:p>
            <a:pPr lvl="1"/>
            <a:r>
              <a:rPr lang="en-US" dirty="0" smtClean="0"/>
              <a:t>Psychiatrist</a:t>
            </a:r>
          </a:p>
          <a:p>
            <a:pPr lvl="1"/>
            <a:r>
              <a:rPr lang="en-US" dirty="0" smtClean="0"/>
              <a:t>Neuropsychiatrist</a:t>
            </a:r>
          </a:p>
        </p:txBody>
      </p:sp>
      <p:sp>
        <p:nvSpPr>
          <p:cNvPr id="2" name="Title 1"/>
          <p:cNvSpPr>
            <a:spLocks noGrp="1"/>
          </p:cNvSpPr>
          <p:nvPr>
            <p:ph type="title"/>
          </p:nvPr>
        </p:nvSpPr>
        <p:spPr/>
        <p:txBody>
          <a:bodyPr>
            <a:normAutofit/>
          </a:bodyPr>
          <a:lstStyle/>
          <a:p>
            <a:r>
              <a:rPr lang="en-US" dirty="0" smtClean="0"/>
              <a:t>Medication</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903818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cognitive/psychological symptoms</a:t>
            </a:r>
            <a:endParaRPr lang="en-US" dirty="0"/>
          </a:p>
        </p:txBody>
      </p:sp>
      <p:sp>
        <p:nvSpPr>
          <p:cNvPr id="3" name="Content Placeholder 2"/>
          <p:cNvSpPr>
            <a:spLocks noGrp="1"/>
          </p:cNvSpPr>
          <p:nvPr>
            <p:ph idx="1"/>
          </p:nvPr>
        </p:nvSpPr>
        <p:spPr/>
        <p:txBody>
          <a:bodyPr>
            <a:normAutofit/>
          </a:bodyPr>
          <a:lstStyle/>
          <a:p>
            <a:r>
              <a:rPr lang="en-US" dirty="0" smtClean="0"/>
              <a:t>Wide variety of physical symptoms</a:t>
            </a:r>
          </a:p>
          <a:p>
            <a:pPr lvl="1"/>
            <a:r>
              <a:rPr lang="en-US" dirty="0" smtClean="0"/>
              <a:t>Type, severity of tumor</a:t>
            </a:r>
          </a:p>
          <a:p>
            <a:pPr marL="457200" lvl="1" indent="0">
              <a:buNone/>
            </a:pPr>
            <a:endParaRPr lang="en-US" dirty="0" smtClean="0"/>
          </a:p>
          <a:p>
            <a:r>
              <a:rPr lang="en-US" dirty="0" smtClean="0"/>
              <a:t>Management by</a:t>
            </a:r>
          </a:p>
          <a:p>
            <a:pPr lvl="1"/>
            <a:r>
              <a:rPr lang="en-US" dirty="0" smtClean="0"/>
              <a:t>Keeping a log</a:t>
            </a:r>
          </a:p>
          <a:p>
            <a:pPr lvl="1"/>
            <a:r>
              <a:rPr lang="en-US" dirty="0" smtClean="0"/>
              <a:t>Talking to care team</a:t>
            </a:r>
          </a:p>
          <a:p>
            <a:pPr marL="457200" lvl="1" indent="0">
              <a:buNone/>
            </a:pPr>
            <a:endParaRPr lang="en-US" dirty="0" smtClean="0"/>
          </a:p>
          <a:p>
            <a:r>
              <a:rPr lang="en-US" dirty="0" smtClean="0"/>
              <a:t>Bring up the topic</a:t>
            </a:r>
          </a:p>
          <a:p>
            <a:pPr lvl="1"/>
            <a:r>
              <a:rPr lang="en-US" dirty="0" smtClean="0"/>
              <a:t>Well known/understood by care team</a:t>
            </a:r>
          </a:p>
          <a:p>
            <a:pPr lvl="1"/>
            <a:r>
              <a:rPr lang="en-US" dirty="0" smtClean="0"/>
              <a:t>Patient isn’t “crazy”</a:t>
            </a:r>
          </a:p>
          <a:p>
            <a:pPr lvl="1"/>
            <a:r>
              <a:rPr lang="en-US" dirty="0" smtClean="0"/>
              <a:t>Treatments can help</a:t>
            </a:r>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707767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Phone:    1-800-886-ABTA (2282)</a:t>
            </a:r>
          </a:p>
          <a:p>
            <a:pPr marL="0" indent="0">
              <a:buNone/>
            </a:pPr>
            <a:r>
              <a:rPr lang="en-US" dirty="0" smtClean="0"/>
              <a:t>Email:      abtacares@abta.org</a:t>
            </a:r>
          </a:p>
          <a:p>
            <a:pPr marL="0" indent="0">
              <a:buNone/>
            </a:pPr>
            <a:endParaRPr lang="en-US" dirty="0" smtClean="0"/>
          </a:p>
          <a:p>
            <a:pPr marL="0" indent="0">
              <a:buNone/>
            </a:pPr>
            <a:r>
              <a:rPr lang="en-US" dirty="0" smtClean="0"/>
              <a:t>Online:     www.abta.org</a:t>
            </a:r>
          </a:p>
          <a:p>
            <a:pPr marL="457200" lvl="1" indent="0">
              <a:buNone/>
            </a:pPr>
            <a:r>
              <a:rPr lang="en-US" dirty="0" smtClean="0"/>
              <a:t>           www.facebook.com/theABTA </a:t>
            </a:r>
          </a:p>
          <a:p>
            <a:pPr marL="457200" lvl="1" indent="0">
              <a:buNone/>
            </a:pPr>
            <a:r>
              <a:rPr lang="en-US" dirty="0" smtClean="0"/>
              <a:t>           www.twitter.com/theABTA </a:t>
            </a:r>
          </a:p>
          <a:p>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38301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cognitive/emotional symptoms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lnSpcReduction="10000"/>
          </a:bodyPr>
          <a:lstStyle/>
          <a:p>
            <a:r>
              <a:rPr lang="en-US" dirty="0" smtClean="0"/>
              <a:t>Affects more than half (50%) of patients with malignant brain tumors</a:t>
            </a:r>
          </a:p>
          <a:p>
            <a:pPr marL="0" indent="0">
              <a:buNone/>
            </a:pPr>
            <a:endParaRPr lang="en-US" dirty="0" smtClean="0"/>
          </a:p>
          <a:p>
            <a:r>
              <a:rPr lang="en-US" dirty="0" smtClean="0"/>
              <a:t>Causes</a:t>
            </a:r>
          </a:p>
          <a:p>
            <a:pPr lvl="1"/>
            <a:r>
              <a:rPr lang="en-US" dirty="0" smtClean="0"/>
              <a:t>From the tumor itself: symptoms based on tumor size/location</a:t>
            </a:r>
          </a:p>
          <a:p>
            <a:pPr lvl="1"/>
            <a:r>
              <a:rPr lang="en-US" dirty="0" smtClean="0"/>
              <a:t>From treatment: Fatigue, nausea, memory loss</a:t>
            </a:r>
          </a:p>
          <a:p>
            <a:pPr lvl="1"/>
            <a:endParaRPr lang="en-US" dirty="0"/>
          </a:p>
          <a:p>
            <a:r>
              <a:rPr lang="en-US" dirty="0" smtClean="0"/>
              <a:t>Permanent or temporary?</a:t>
            </a:r>
          </a:p>
          <a:p>
            <a:endParaRPr lang="en-US" dirty="0"/>
          </a:p>
          <a:p>
            <a:r>
              <a:rPr lang="en-US" dirty="0" smtClean="0"/>
              <a:t>Difficult to talk about</a:t>
            </a:r>
          </a:p>
          <a:p>
            <a:pPr lvl="1"/>
            <a:r>
              <a:rPr lang="en-US" dirty="0" smtClean="0"/>
              <a:t>Stigma/embarrassment</a:t>
            </a:r>
          </a:p>
          <a:p>
            <a:pPr lvl="1"/>
            <a:r>
              <a:rPr lang="en-US" dirty="0" smtClean="0"/>
              <a:t>“Normal” for care team</a:t>
            </a:r>
          </a:p>
          <a:p>
            <a:pPr lvl="1"/>
            <a:endParaRPr lang="en-US" dirty="0"/>
          </a:p>
        </p:txBody>
      </p:sp>
    </p:spTree>
    <p:extLst>
      <p:ext uri="{BB962C8B-B14F-4D97-AF65-F5344CB8AC3E}">
        <p14:creationId xmlns:p14="http://schemas.microsoft.com/office/powerpoint/2010/main" val="1500734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T_PPT_SUB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l"/>
            <a:r>
              <a:rPr lang="en-US" dirty="0" smtClean="0"/>
              <a:t>Common tumor symptoms</a:t>
            </a:r>
            <a:endParaRPr lang="en-US" sz="3600" dirty="0">
              <a:latin typeface="Arial"/>
              <a:cs typeface="Arial"/>
            </a:endParaRPr>
          </a:p>
        </p:txBody>
      </p:sp>
      <p:pic>
        <p:nvPicPr>
          <p:cNvPr id="3" name="Content Placeholder 2"/>
          <p:cNvPicPr>
            <a:picLocks noGrp="1" noChangeAspect="1"/>
          </p:cNvPicPr>
          <p:nvPr>
            <p:ph idx="1"/>
          </p:nvPr>
        </p:nvPicPr>
        <p:blipFill>
          <a:blip r:embed="rId4"/>
          <a:stretch>
            <a:fillRect/>
          </a:stretch>
        </p:blipFill>
        <p:spPr>
          <a:xfrm>
            <a:off x="2806453" y="1881810"/>
            <a:ext cx="2969009" cy="3962743"/>
          </a:xfrm>
          <a:prstGeom prst="rect">
            <a:avLst/>
          </a:prstGeom>
        </p:spPr>
      </p:pic>
      <p:pic>
        <p:nvPicPr>
          <p:cNvPr id="6" name="Content Placeholder 4" descr="ABTAWordTemplatev2.jpg"/>
          <p:cNvPicPr>
            <a:picLocks/>
          </p:cNvPicPr>
          <p:nvPr/>
        </p:nvPicPr>
        <p:blipFill rotWithShape="1">
          <a:blip r:embed="rId5"/>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20993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 correspond to tumor location and size &amp; type of tumor</a:t>
            </a:r>
            <a:endParaRPr lang="en-US" dirty="0"/>
          </a:p>
        </p:txBody>
      </p:sp>
      <p:pic>
        <p:nvPicPr>
          <p:cNvPr id="4" name="Content Placeholder 3"/>
          <p:cNvPicPr>
            <a:picLocks noGrp="1" noChangeAspect="1"/>
          </p:cNvPicPr>
          <p:nvPr>
            <p:ph idx="1"/>
          </p:nvPr>
        </p:nvPicPr>
        <p:blipFill rotWithShape="1">
          <a:blip r:embed="rId3"/>
          <a:srcRect l="3570" t="4697" r="3536" b="3075"/>
          <a:stretch/>
        </p:blipFill>
        <p:spPr>
          <a:xfrm>
            <a:off x="882967" y="1624523"/>
            <a:ext cx="6645187" cy="4692316"/>
          </a:xfrm>
          <a:prstGeom prst="rect">
            <a:avLst/>
          </a:prstGeom>
        </p:spPr>
      </p:pic>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508833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tumors</a:t>
            </a:r>
            <a:endParaRPr lang="en-US" dirty="0"/>
          </a:p>
        </p:txBody>
      </p:sp>
      <p:sp>
        <p:nvSpPr>
          <p:cNvPr id="3" name="Content Placeholder 2"/>
          <p:cNvSpPr>
            <a:spLocks noGrp="1"/>
          </p:cNvSpPr>
          <p:nvPr>
            <p:ph idx="1"/>
          </p:nvPr>
        </p:nvSpPr>
        <p:spPr>
          <a:xfrm>
            <a:off x="457201" y="1600200"/>
            <a:ext cx="3823252" cy="4525963"/>
          </a:xfrm>
        </p:spPr>
        <p:txBody>
          <a:bodyPr/>
          <a:lstStyle/>
          <a:p>
            <a:r>
              <a:rPr lang="en-US" dirty="0" smtClean="0"/>
              <a:t>Mood, problem solving</a:t>
            </a:r>
          </a:p>
          <a:p>
            <a:r>
              <a:rPr lang="en-US" dirty="0" smtClean="0"/>
              <a:t>Short-term memory</a:t>
            </a:r>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930955"/>
            <a:ext cx="4378645" cy="3207798"/>
          </a:xfrm>
          <a:prstGeom prst="rect">
            <a:avLst/>
          </a:prstGeom>
        </p:spPr>
      </p:pic>
      <p:sp>
        <p:nvSpPr>
          <p:cNvPr id="7" name="Oval 6"/>
          <p:cNvSpPr/>
          <p:nvPr/>
        </p:nvSpPr>
        <p:spPr>
          <a:xfrm rot="2285840">
            <a:off x="1995650" y="2809462"/>
            <a:ext cx="1847479" cy="2093842"/>
          </a:xfrm>
          <a:prstGeom prst="ellipse">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031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Parietal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930955"/>
            <a:ext cx="4378645" cy="3207798"/>
          </a:xfrm>
          <a:prstGeom prst="rect">
            <a:avLst/>
          </a:prstGeom>
        </p:spPr>
      </p:pic>
      <p:sp>
        <p:nvSpPr>
          <p:cNvPr id="7" name="Oval 6"/>
          <p:cNvSpPr/>
          <p:nvPr/>
        </p:nvSpPr>
        <p:spPr>
          <a:xfrm rot="5400000">
            <a:off x="4075909" y="2351392"/>
            <a:ext cx="1124701" cy="2093844"/>
          </a:xfrm>
          <a:prstGeom prst="ellipse">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1" y="1600200"/>
            <a:ext cx="7388086" cy="4525963"/>
          </a:xfrm>
        </p:spPr>
        <p:txBody>
          <a:bodyPr/>
          <a:lstStyle/>
          <a:p>
            <a:r>
              <a:rPr lang="en-US" dirty="0" smtClean="0"/>
              <a:t>Left/right confusion</a:t>
            </a:r>
          </a:p>
          <a:p>
            <a:r>
              <a:rPr lang="en-US" dirty="0"/>
              <a:t>Language/arithmetic</a:t>
            </a:r>
          </a:p>
          <a:p>
            <a:pPr marL="0" indent="0">
              <a:buNone/>
            </a:pPr>
            <a:endParaRPr lang="en-US" dirty="0" smtClean="0"/>
          </a:p>
        </p:txBody>
      </p:sp>
    </p:spTree>
    <p:extLst>
      <p:ext uri="{BB962C8B-B14F-4D97-AF65-F5344CB8AC3E}">
        <p14:creationId xmlns:p14="http://schemas.microsoft.com/office/powerpoint/2010/main" val="573126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Tumor treatments</a:t>
            </a:r>
          </a:p>
          <a:p>
            <a:r>
              <a:rPr lang="en-US" dirty="0" smtClean="0"/>
              <a:t>Emotional trauma (“I have brain tumor!”)</a:t>
            </a:r>
          </a:p>
          <a:p>
            <a:r>
              <a:rPr lang="en-US" dirty="0" smtClean="0"/>
              <a:t>Fatigue</a:t>
            </a:r>
          </a:p>
          <a:p>
            <a:r>
              <a:rPr lang="en-US" dirty="0" smtClean="0"/>
              <a:t>Medications</a:t>
            </a:r>
          </a:p>
          <a:p>
            <a:endParaRPr lang="en-US" dirty="0" smtClean="0"/>
          </a:p>
        </p:txBody>
      </p:sp>
      <p:sp>
        <p:nvSpPr>
          <p:cNvPr id="2" name="Title 1"/>
          <p:cNvSpPr>
            <a:spLocks noGrp="1"/>
          </p:cNvSpPr>
          <p:nvPr>
            <p:ph type="title"/>
          </p:nvPr>
        </p:nvSpPr>
        <p:spPr/>
        <p:txBody>
          <a:bodyPr>
            <a:normAutofit/>
          </a:bodyPr>
          <a:lstStyle/>
          <a:p>
            <a:r>
              <a:rPr lang="en-US" dirty="0" smtClean="0"/>
              <a:t>Other causes of changes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471209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Emotional/personality</a:t>
            </a:r>
          </a:p>
          <a:p>
            <a:pPr lvl="1"/>
            <a:r>
              <a:rPr lang="en-US" dirty="0" smtClean="0"/>
              <a:t>Depression, anxiety, obsessive-compulsive</a:t>
            </a:r>
          </a:p>
          <a:p>
            <a:pPr lvl="1"/>
            <a:r>
              <a:rPr lang="en-US" dirty="0" smtClean="0"/>
              <a:t>Mood swings, behavioral changes</a:t>
            </a:r>
          </a:p>
          <a:p>
            <a:r>
              <a:rPr lang="en-US" dirty="0" smtClean="0"/>
              <a:t>Learning/memory</a:t>
            </a:r>
          </a:p>
          <a:p>
            <a:pPr lvl="1"/>
            <a:r>
              <a:rPr lang="en-US" dirty="0" smtClean="0"/>
              <a:t>Short-term memory loss</a:t>
            </a:r>
          </a:p>
          <a:p>
            <a:pPr lvl="1"/>
            <a:r>
              <a:rPr lang="en-US" dirty="0" smtClean="0"/>
              <a:t>Difficulty processing information</a:t>
            </a:r>
          </a:p>
          <a:p>
            <a:r>
              <a:rPr lang="en-US" dirty="0" smtClean="0"/>
              <a:t>Attention/concentration</a:t>
            </a:r>
          </a:p>
          <a:p>
            <a:pPr lvl="1"/>
            <a:r>
              <a:rPr lang="en-US" dirty="0" smtClean="0"/>
              <a:t>Confusion, difficulty planning</a:t>
            </a:r>
          </a:p>
          <a:p>
            <a:r>
              <a:rPr lang="en-US" dirty="0" smtClean="0"/>
              <a:t>Executive functioning</a:t>
            </a:r>
          </a:p>
          <a:p>
            <a:pPr lvl="1"/>
            <a:r>
              <a:rPr lang="en-US" dirty="0" smtClean="0"/>
              <a:t>Irrationality</a:t>
            </a:r>
          </a:p>
          <a:p>
            <a:pPr lvl="1"/>
            <a:r>
              <a:rPr lang="en-US" dirty="0" smtClean="0"/>
              <a:t>Impaired judgement</a:t>
            </a:r>
          </a:p>
          <a:p>
            <a:endParaRPr lang="en-US" dirty="0" smtClean="0"/>
          </a:p>
        </p:txBody>
      </p:sp>
      <p:sp>
        <p:nvSpPr>
          <p:cNvPr id="2" name="Title 1"/>
          <p:cNvSpPr>
            <a:spLocks noGrp="1"/>
          </p:cNvSpPr>
          <p:nvPr>
            <p:ph type="title"/>
          </p:nvPr>
        </p:nvSpPr>
        <p:spPr/>
        <p:txBody>
          <a:bodyPr>
            <a:normAutofit/>
          </a:bodyPr>
          <a:lstStyle/>
          <a:p>
            <a:r>
              <a:rPr lang="en-US" dirty="0" smtClean="0"/>
              <a:t>Types of neuropsychological changes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229625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fontScale="92500" lnSpcReduction="20000"/>
          </a:bodyPr>
          <a:lstStyle/>
          <a:p>
            <a:r>
              <a:rPr lang="en-US" dirty="0" smtClean="0"/>
              <a:t>Signs</a:t>
            </a:r>
          </a:p>
          <a:p>
            <a:pPr lvl="1"/>
            <a:r>
              <a:rPr lang="en-US" dirty="0"/>
              <a:t>Feelings of sadness or unhappiness</a:t>
            </a:r>
          </a:p>
          <a:p>
            <a:pPr lvl="1"/>
            <a:r>
              <a:rPr lang="en-US" dirty="0"/>
              <a:t>Irritability or frustration, even over small matters</a:t>
            </a:r>
          </a:p>
          <a:p>
            <a:pPr lvl="1"/>
            <a:r>
              <a:rPr lang="en-US" dirty="0"/>
              <a:t>Loss of interest or pleasure in normal activities</a:t>
            </a:r>
          </a:p>
          <a:p>
            <a:pPr lvl="1"/>
            <a:r>
              <a:rPr lang="en-US" dirty="0"/>
              <a:t>Reduced sex drive</a:t>
            </a:r>
          </a:p>
          <a:p>
            <a:pPr lvl="1"/>
            <a:r>
              <a:rPr lang="en-US" dirty="0"/>
              <a:t>Insomnia or excessive sleeping</a:t>
            </a:r>
          </a:p>
          <a:p>
            <a:pPr lvl="1"/>
            <a:r>
              <a:rPr lang="en-US" dirty="0"/>
              <a:t>Changes in </a:t>
            </a:r>
            <a:r>
              <a:rPr lang="en-US" dirty="0" smtClean="0"/>
              <a:t>appetite</a:t>
            </a:r>
          </a:p>
          <a:p>
            <a:pPr lvl="1"/>
            <a:r>
              <a:rPr lang="en-US" dirty="0" smtClean="0"/>
              <a:t>Agitation </a:t>
            </a:r>
            <a:r>
              <a:rPr lang="en-US" dirty="0"/>
              <a:t>or restlessness </a:t>
            </a:r>
          </a:p>
          <a:p>
            <a:pPr lvl="1"/>
            <a:r>
              <a:rPr lang="en-US" dirty="0" smtClean="0"/>
              <a:t>Indecisiveness</a:t>
            </a:r>
            <a:r>
              <a:rPr lang="en-US" dirty="0"/>
              <a:t>, distractibility and decreased concentration</a:t>
            </a:r>
          </a:p>
          <a:p>
            <a:pPr lvl="1"/>
            <a:r>
              <a:rPr lang="en-US" dirty="0" smtClean="0"/>
              <a:t>Fatigue</a:t>
            </a:r>
          </a:p>
          <a:p>
            <a:pPr lvl="1"/>
            <a:r>
              <a:rPr lang="en-US" dirty="0" smtClean="0"/>
              <a:t>Frequent </a:t>
            </a:r>
            <a:r>
              <a:rPr lang="en-US" dirty="0"/>
              <a:t>thoughts of death, dying or suicide</a:t>
            </a:r>
          </a:p>
          <a:p>
            <a:pPr lvl="1"/>
            <a:r>
              <a:rPr lang="en-US" dirty="0"/>
              <a:t>Crying spells for no apparent reason</a:t>
            </a:r>
          </a:p>
          <a:p>
            <a:pPr lvl="1"/>
            <a:r>
              <a:rPr lang="en-US" dirty="0"/>
              <a:t>Unexplained physical problems, such as back pain or headaches</a:t>
            </a:r>
          </a:p>
          <a:p>
            <a:pPr lvl="2"/>
            <a:endParaRPr lang="en-US" dirty="0" smtClean="0"/>
          </a:p>
        </p:txBody>
      </p:sp>
      <p:sp>
        <p:nvSpPr>
          <p:cNvPr id="2" name="Title 1"/>
          <p:cNvSpPr>
            <a:spLocks noGrp="1"/>
          </p:cNvSpPr>
          <p:nvPr>
            <p:ph type="title"/>
          </p:nvPr>
        </p:nvSpPr>
        <p:spPr/>
        <p:txBody>
          <a:bodyPr>
            <a:normAutofit/>
          </a:bodyPr>
          <a:lstStyle/>
          <a:p>
            <a:r>
              <a:rPr lang="en-US" dirty="0" smtClean="0"/>
              <a:t>Depression</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607121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9180</TotalTime>
  <Words>2340</Words>
  <Application>Microsoft Office PowerPoint</Application>
  <PresentationFormat>On-screen Show (4:3)</PresentationFormat>
  <Paragraphs>258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Brain Tumors: Cognitive and Emotional Symptoms and Side Effects</vt:lpstr>
      <vt:lpstr>Overview of cognitive/emotional symptoms</vt:lpstr>
      <vt:lpstr>Common tumor symptoms</vt:lpstr>
      <vt:lpstr>Symptoms – correspond to tumor location and size &amp; type of tumor</vt:lpstr>
      <vt:lpstr>Frontal tumors</vt:lpstr>
      <vt:lpstr>Parietal tumors</vt:lpstr>
      <vt:lpstr>Other causes of changes</vt:lpstr>
      <vt:lpstr>Types of neuropsychological changes</vt:lpstr>
      <vt:lpstr>Depression</vt:lpstr>
      <vt:lpstr>MANAGING COGNITIVE EFFECTS</vt:lpstr>
      <vt:lpstr>Difficulties and solutions</vt:lpstr>
      <vt:lpstr>Professional treatment options</vt:lpstr>
      <vt:lpstr>Speech and language therapy</vt:lpstr>
      <vt:lpstr>Cognitive rehabilitation therapy</vt:lpstr>
      <vt:lpstr>Psychotherapy/talk therapy</vt:lpstr>
      <vt:lpstr>Medication</vt:lpstr>
      <vt:lpstr>Managing cognitive/psychological symptoms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Keegan</dc:creator>
  <cp:lastModifiedBy>Vincent Rock</cp:lastModifiedBy>
  <cp:revision>188</cp:revision>
  <cp:lastPrinted>2014-11-21T14:50:36Z</cp:lastPrinted>
  <dcterms:created xsi:type="dcterms:W3CDTF">2014-04-08T23:27:23Z</dcterms:created>
  <dcterms:modified xsi:type="dcterms:W3CDTF">2017-03-27T21:17:15Z</dcterms:modified>
</cp:coreProperties>
</file>