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98" r:id="rId3"/>
    <p:sldId id="302" r:id="rId4"/>
    <p:sldId id="330" r:id="rId5"/>
    <p:sldId id="339" r:id="rId6"/>
    <p:sldId id="340" r:id="rId7"/>
    <p:sldId id="341" r:id="rId8"/>
    <p:sldId id="343" r:id="rId9"/>
    <p:sldId id="344" r:id="rId10"/>
    <p:sldId id="345" r:id="rId11"/>
    <p:sldId id="346" r:id="rId12"/>
    <p:sldId id="349" r:id="rId13"/>
    <p:sldId id="342" r:id="rId14"/>
    <p:sldId id="347" r:id="rId15"/>
    <p:sldId id="348" r:id="rId16"/>
    <p:sldId id="350" r:id="rId17"/>
    <p:sldId id="297"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Rock" initials="VR" lastIdx="2" clrIdx="0">
    <p:extLst>
      <p:ext uri="{19B8F6BF-5375-455C-9EA6-DF929625EA0E}">
        <p15:presenceInfo xmlns:p15="http://schemas.microsoft.com/office/powerpoint/2012/main" userId="S-1-5-21-1547161642-492894223-682003330-2232" providerId="AD"/>
      </p:ext>
    </p:extLst>
  </p:cmAuthor>
  <p:cmAuthor id="2" name="Sandy Abraham" initials="SA" lastIdx="1" clrIdx="1">
    <p:extLst>
      <p:ext uri="{19B8F6BF-5375-455C-9EA6-DF929625EA0E}">
        <p15:presenceInfo xmlns:p15="http://schemas.microsoft.com/office/powerpoint/2012/main" userId="S-1-5-21-1547161642-492894223-682003330-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62532" autoAdjust="0"/>
  </p:normalViewPr>
  <p:slideViewPr>
    <p:cSldViewPr snapToGrid="0" snapToObjects="1">
      <p:cViewPr varScale="1">
        <p:scale>
          <a:sx n="54" d="100"/>
          <a:sy n="54" d="100"/>
        </p:scale>
        <p:origin x="123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CBDD525-308C-422C-9A53-F635C572573F}" type="datetimeFigureOut">
              <a:rPr lang="en-US" smtClean="0"/>
              <a:t>4/3/2017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3BEFD36-FC61-4D8E-BC64-19555B23A7C6}" type="slidenum">
              <a:rPr lang="en-US" smtClean="0"/>
              <a:t>‹#›</a:t>
            </a:fld>
            <a:endParaRPr lang="en-US"/>
          </a:p>
        </p:txBody>
      </p:sp>
    </p:spTree>
    <p:extLst>
      <p:ext uri="{BB962C8B-B14F-4D97-AF65-F5344CB8AC3E}">
        <p14:creationId xmlns:p14="http://schemas.microsoft.com/office/powerpoint/2010/main" val="181696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4BF27F-AA51-4846-91F4-17513EB1B688}" type="datetimeFigureOut">
              <a:rPr lang="en-US" smtClean="0"/>
              <a:t>4/3/2017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795D16D-A1CA-45DA-B927-A6A401A0DAE7}" type="slidenum">
              <a:rPr lang="en-US" smtClean="0"/>
              <a:t>‹#›</a:t>
            </a:fld>
            <a:endParaRPr lang="en-US"/>
          </a:p>
        </p:txBody>
      </p:sp>
    </p:spTree>
    <p:extLst>
      <p:ext uri="{BB962C8B-B14F-4D97-AF65-F5344CB8AC3E}">
        <p14:creationId xmlns:p14="http://schemas.microsoft.com/office/powerpoint/2010/main" val="122693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Welcome to today’s meeting.  The</a:t>
            </a:r>
            <a:r>
              <a:rPr lang="en-US" baseline="0" dirty="0" smtClean="0"/>
              <a:t> presentation today is </a:t>
            </a:r>
            <a:r>
              <a:rPr lang="en-US" dirty="0" smtClean="0"/>
              <a:t>from the American Brain Tumor Association.</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Today I’m going to talk about how to talk with children about a brain tumor diagnosis.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 [NAME] and [BACKGROUND].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Let’s get started.</a:t>
            </a:r>
            <a:endParaRPr lang="en-GB" b="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a:t>
            </a:fld>
            <a:endParaRPr lang="en-US"/>
          </a:p>
        </p:txBody>
      </p:sp>
    </p:spTree>
    <p:extLst>
      <p:ext uri="{BB962C8B-B14F-4D97-AF65-F5344CB8AC3E}">
        <p14:creationId xmlns:p14="http://schemas.microsoft.com/office/powerpoint/2010/main" val="204315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Older children and teens may appreciate more detail when it comes to treatments and side effects.</a:t>
            </a:r>
          </a:p>
          <a:p>
            <a:endParaRPr lang="en-US" b="0" baseline="0" dirty="0" smtClean="0"/>
          </a:p>
          <a:p>
            <a:r>
              <a:rPr lang="en-US" b="0" baseline="0" dirty="0" smtClean="0"/>
              <a:t>Some things you can say are:</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[READ FROM SLIDE</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10</a:t>
            </a:fld>
            <a:endParaRPr lang="en-US"/>
          </a:p>
        </p:txBody>
      </p:sp>
    </p:spTree>
    <p:extLst>
      <p:ext uri="{BB962C8B-B14F-4D97-AF65-F5344CB8AC3E}">
        <p14:creationId xmlns:p14="http://schemas.microsoft.com/office/powerpoint/2010/main" val="25777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[READ FROM SLIDE</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11</a:t>
            </a:fld>
            <a:endParaRPr lang="en-US"/>
          </a:p>
        </p:txBody>
      </p:sp>
    </p:spTree>
    <p:extLst>
      <p:ext uri="{BB962C8B-B14F-4D97-AF65-F5344CB8AC3E}">
        <p14:creationId xmlns:p14="http://schemas.microsoft.com/office/powerpoint/2010/main" val="194871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Talking about the potential death of a parent or loved one is incredibly difficult. With brain tumors, loved ones often go through the stages of grief before the patient has died, called anticipatory grief, especially if the patient has lost significant cognitive function.</a:t>
            </a:r>
          </a:p>
          <a:p>
            <a:endParaRPr lang="en-US" b="0" baseline="0" dirty="0" smtClean="0"/>
          </a:p>
          <a:p>
            <a:r>
              <a:rPr lang="en-US" b="0" baseline="0" dirty="0" smtClean="0"/>
              <a:t>The American Cancer Society has a comprehensive guide communicating to children when a parent is dying. The materials answer questions such as how to explain death to young children, and how much to involve children in the actual event of death. They also cover how to communicate to children at different ages.</a:t>
            </a:r>
          </a:p>
          <a:p>
            <a:endParaRPr lang="en-US" b="0" baseline="0" dirty="0" smtClean="0"/>
          </a:p>
          <a:p>
            <a:r>
              <a:rPr lang="en-US" b="0" baseline="0" dirty="0" smtClean="0"/>
              <a:t>In addition, the ABTA website has information on coping strategies for losing a loved one.</a:t>
            </a:r>
          </a:p>
        </p:txBody>
      </p:sp>
      <p:sp>
        <p:nvSpPr>
          <p:cNvPr id="4" name="Slide Number Placeholder 3"/>
          <p:cNvSpPr>
            <a:spLocks noGrp="1"/>
          </p:cNvSpPr>
          <p:nvPr>
            <p:ph type="sldNum" sz="quarter" idx="10"/>
          </p:nvPr>
        </p:nvSpPr>
        <p:spPr/>
        <p:txBody>
          <a:bodyPr/>
          <a:lstStyle/>
          <a:p>
            <a:fld id="{E795D16D-A1CA-45DA-B927-A6A401A0DAE7}" type="slidenum">
              <a:rPr lang="en-US" smtClean="0"/>
              <a:t>12</a:t>
            </a:fld>
            <a:endParaRPr lang="en-US"/>
          </a:p>
        </p:txBody>
      </p:sp>
    </p:spTree>
    <p:extLst>
      <p:ext uri="{BB962C8B-B14F-4D97-AF65-F5344CB8AC3E}">
        <p14:creationId xmlns:p14="http://schemas.microsoft.com/office/powerpoint/2010/main" val="224578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you talk to children and teens about cancer, listen too. </a:t>
            </a:r>
          </a:p>
          <a:p>
            <a:endParaRPr lang="en-US" b="0" baseline="0" dirty="0" smtClean="0"/>
          </a:p>
          <a:p>
            <a:r>
              <a:rPr lang="en-US" sz="1200" b="0" i="0" kern="1200" dirty="0" smtClean="0">
                <a:solidFill>
                  <a:schemeClr val="tx1"/>
                </a:solidFill>
                <a:effectLst/>
                <a:latin typeface="+mn-lt"/>
                <a:ea typeface="+mn-ea"/>
                <a:cs typeface="+mn-cs"/>
              </a:rPr>
              <a:t>Ask them what they already know. </a:t>
            </a:r>
            <a:r>
              <a:rPr lang="en-US" sz="1200" b="0" i="0" kern="1200" dirty="0" smtClean="0">
                <a:solidFill>
                  <a:schemeClr val="tx1"/>
                </a:solidFill>
                <a:effectLst/>
                <a:latin typeface="+mn-lt"/>
                <a:ea typeface="+mn-ea"/>
                <a:cs typeface="+mn-cs"/>
              </a:rPr>
              <a:t>Maybe </a:t>
            </a:r>
            <a:r>
              <a:rPr lang="en-US" sz="1200" b="0" i="0" kern="1200" dirty="0" smtClean="0">
                <a:solidFill>
                  <a:schemeClr val="tx1"/>
                </a:solidFill>
                <a:effectLst/>
                <a:latin typeface="+mn-lt"/>
                <a:ea typeface="+mn-ea"/>
                <a:cs typeface="+mn-cs"/>
              </a:rPr>
              <a:t>another family member has recently gone through cancer and treatment. </a:t>
            </a:r>
            <a:r>
              <a:rPr lang="en-US" sz="1200" b="0" i="0" kern="1200" dirty="0" smtClean="0">
                <a:solidFill>
                  <a:schemeClr val="tx1"/>
                </a:solidFill>
                <a:effectLst/>
                <a:latin typeface="+mn-lt"/>
                <a:ea typeface="+mn-ea"/>
                <a:cs typeface="+mn-cs"/>
              </a:rPr>
              <a:t>Perhaps </a:t>
            </a:r>
            <a:r>
              <a:rPr lang="en-US" sz="1200" b="0" i="0" kern="1200" dirty="0" smtClean="0">
                <a:solidFill>
                  <a:schemeClr val="tx1"/>
                </a:solidFill>
                <a:effectLst/>
                <a:latin typeface="+mn-lt"/>
                <a:ea typeface="+mn-ea"/>
                <a:cs typeface="+mn-cs"/>
              </a:rPr>
              <a:t>the child has a friend whose parent has gotten sick, or they've seen something on TV.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Kids will go back to those memories for reference, so listen carefully to what they say. </a:t>
            </a:r>
            <a:r>
              <a:rPr lang="en-US" sz="1200" b="0" i="0" kern="1200" dirty="0" smtClean="0">
                <a:solidFill>
                  <a:schemeClr val="tx1"/>
                </a:solidFill>
                <a:effectLst/>
                <a:latin typeface="+mn-lt"/>
                <a:ea typeface="+mn-ea"/>
                <a:cs typeface="+mn-cs"/>
              </a:rPr>
              <a:t>It's </a:t>
            </a:r>
            <a:r>
              <a:rPr lang="en-US" sz="1200" b="0" i="0" kern="1200" dirty="0" smtClean="0">
                <a:solidFill>
                  <a:schemeClr val="tx1"/>
                </a:solidFill>
                <a:effectLst/>
                <a:latin typeface="+mn-lt"/>
                <a:ea typeface="+mn-ea"/>
                <a:cs typeface="+mn-cs"/>
              </a:rPr>
              <a:t>a good opportunity to dispel any myths that they may have about cancer, brain tumors, treatment, and illnesses in general</a:t>
            </a:r>
            <a:r>
              <a:rPr lang="en-US" sz="1200" b="0" i="0" kern="1200" dirty="0" smtClean="0">
                <a:solidFill>
                  <a:schemeClr val="tx1"/>
                </a:solidFill>
                <a:effectLst/>
                <a:latin typeface="+mn-lt"/>
                <a:ea typeface="+mn-ea"/>
                <a:cs typeface="+mn-cs"/>
              </a:rPr>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13</a:t>
            </a:fld>
            <a:endParaRPr lang="en-US"/>
          </a:p>
        </p:txBody>
      </p:sp>
    </p:spTree>
    <p:extLst>
      <p:ext uri="{BB962C8B-B14F-4D97-AF65-F5344CB8AC3E}">
        <p14:creationId xmlns:p14="http://schemas.microsoft.com/office/powerpoint/2010/main" val="3322622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When you talk to children or teens about cancer, you may find their reactions hard to understand. </a:t>
            </a:r>
            <a:r>
              <a:rPr lang="en-US" b="0" baseline="0" dirty="0" smtClean="0"/>
              <a:t>They </a:t>
            </a:r>
            <a:r>
              <a:rPr lang="en-US" b="0" baseline="0" dirty="0" smtClean="0"/>
              <a:t>may seem uninterested, afraid, guilty or angry. </a:t>
            </a:r>
          </a:p>
          <a:p>
            <a:endParaRPr lang="en-US" b="0" baseline="0" dirty="0" smtClean="0"/>
          </a:p>
          <a:p>
            <a:r>
              <a:rPr lang="en-US" b="0" baseline="0" dirty="0" smtClean="0"/>
              <a:t>A preschooler may return to bedwetting, act exceptionally clingy or experience nightmares. </a:t>
            </a:r>
            <a:r>
              <a:rPr lang="en-US" b="0" baseline="0" dirty="0" smtClean="0"/>
              <a:t>A </a:t>
            </a:r>
            <a:r>
              <a:rPr lang="en-US" b="0" baseline="0" dirty="0" smtClean="0"/>
              <a:t>school-age child may react with stomachaches and an unwillingness to go to school. </a:t>
            </a:r>
            <a:r>
              <a:rPr lang="en-US" b="0" baseline="0" dirty="0" smtClean="0"/>
              <a:t>A </a:t>
            </a:r>
            <a:r>
              <a:rPr lang="en-US" b="0" baseline="0" dirty="0" smtClean="0"/>
              <a:t>teenager may become uncharacteristically withdrawn or anxious. </a:t>
            </a:r>
          </a:p>
          <a:p>
            <a:endParaRPr lang="en-US" b="0" baseline="0" dirty="0" smtClean="0"/>
          </a:p>
          <a:p>
            <a:r>
              <a:rPr lang="en-US" b="0" baseline="0" dirty="0" smtClean="0"/>
              <a:t>If your child is acting out of the ordinary, even if it doesn’t seem related to the brain tumor, consider whether it might be. </a:t>
            </a:r>
            <a:r>
              <a:rPr lang="en-US" b="0" baseline="0" dirty="0" smtClean="0"/>
              <a:t>Whatever </a:t>
            </a:r>
            <a:r>
              <a:rPr lang="en-US" b="0" baseline="0" dirty="0" smtClean="0"/>
              <a:t>their reactions, it helps when you acknowledge and validate that what they are experiencing is normal. Tell children that you also have a wide range of feelings</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14</a:t>
            </a:fld>
            <a:endParaRPr lang="en-US"/>
          </a:p>
        </p:txBody>
      </p:sp>
    </p:spTree>
    <p:extLst>
      <p:ext uri="{BB962C8B-B14F-4D97-AF65-F5344CB8AC3E}">
        <p14:creationId xmlns:p14="http://schemas.microsoft.com/office/powerpoint/2010/main" val="823172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In addition to talking to children about the brain tumor, there are other ways you can help them during this time.</a:t>
            </a:r>
          </a:p>
          <a:p>
            <a:endParaRPr lang="en-US" b="0" baseline="0" dirty="0" smtClean="0"/>
          </a:p>
          <a:p>
            <a:r>
              <a:rPr lang="en-US" b="0" baseline="0" dirty="0" smtClean="0"/>
              <a:t>For one, it’s helpful to maintain  your own routines as well as your children’s. If and when your condition worsens, or caregiving gets difficult, you may need to hire outside help to assist with this.</a:t>
            </a:r>
          </a:p>
          <a:p>
            <a:endParaRPr lang="en-US" b="0" baseline="0" dirty="0" smtClean="0"/>
          </a:p>
          <a:p>
            <a:r>
              <a:rPr lang="en-US" b="0" baseline="0" dirty="0" smtClean="0"/>
              <a:t>Recognize that family roles may change, and observe how it affects the children. For example, if the father is ill, the oldest son may feel the need to take on some traditional “fatherly” roles, or even drop out of school to take on a job. Or, the oldest daughter may take on the responsibilities of an ill mother. In addition, people outside of your immediate family may have opinions on whether your children help enough, or shouldn’t help at all. </a:t>
            </a:r>
          </a:p>
          <a:p>
            <a:endParaRPr lang="en-US" b="0" baseline="0" dirty="0" smtClean="0"/>
          </a:p>
          <a:p>
            <a:r>
              <a:rPr lang="en-US" b="0" baseline="0" dirty="0" smtClean="0"/>
              <a:t>In the end, most experts agree it’s important to be proactive so children don’t “fall” into these roles or feel trapped in a role someone tells them they should take on.</a:t>
            </a:r>
          </a:p>
          <a:p>
            <a:endParaRPr lang="en-US" b="0" baseline="0" dirty="0" smtClean="0"/>
          </a:p>
          <a:p>
            <a:r>
              <a:rPr lang="en-US" b="0" baseline="0" dirty="0" smtClean="0"/>
              <a:t>At some point, though, it does help for children to be a part of their loved one’s care. Some tips for getting children involved include:</a:t>
            </a:r>
          </a:p>
          <a:p>
            <a:pPr marL="171450" indent="-171450">
              <a:buFont typeface="Arial" panose="020B0604020202020204" pitchFamily="34" charset="0"/>
              <a:buChar char="•"/>
            </a:pPr>
            <a:r>
              <a:rPr lang="en-US" b="0" baseline="0" dirty="0" smtClean="0"/>
              <a:t>Setting time-limited boundaries. For example, it’s reasonable to ask a child to watch their siblings once a week while the </a:t>
            </a:r>
            <a:r>
              <a:rPr lang="en-US" b="0" baseline="0" dirty="0" smtClean="0"/>
              <a:t>patient </a:t>
            </a:r>
            <a:r>
              <a:rPr lang="en-US" b="0" baseline="0" dirty="0" smtClean="0"/>
              <a:t>receives treatment.</a:t>
            </a:r>
          </a:p>
          <a:p>
            <a:pPr marL="171450" indent="-171450">
              <a:buFont typeface="Arial" panose="020B0604020202020204" pitchFamily="34" charset="0"/>
              <a:buChar char="•"/>
            </a:pPr>
            <a:r>
              <a:rPr lang="en-US" b="0" baseline="0" dirty="0" smtClean="0"/>
              <a:t>Children, even those as young as five, should be familiar with how to deal with an emergency. This will include how to handle a fall or a seizure. While caregivers may be concerned that making an emergency plan will scare children, it often has the opposite effect of helping the child feel more in control. This emergency plan for a seizure can be helpful for child or adult caregivers. More information on this can be found on the ABTA website.</a:t>
            </a:r>
          </a:p>
          <a:p>
            <a:pPr marL="171450" indent="-171450">
              <a:buFont typeface="Arial" panose="020B0604020202020204" pitchFamily="34" charset="0"/>
              <a:buChar char="•"/>
            </a:pPr>
            <a:r>
              <a:rPr lang="en-US" b="0" baseline="0" dirty="0" smtClean="0"/>
              <a:t>As much as possible, try to balance helping the patient with allowing children to spend time with their friends. If you reach a point where you need help, consider getting help from the outside.</a:t>
            </a:r>
          </a:p>
        </p:txBody>
      </p:sp>
      <p:sp>
        <p:nvSpPr>
          <p:cNvPr id="4" name="Slide Number Placeholder 3"/>
          <p:cNvSpPr>
            <a:spLocks noGrp="1"/>
          </p:cNvSpPr>
          <p:nvPr>
            <p:ph type="sldNum" sz="quarter" idx="10"/>
          </p:nvPr>
        </p:nvSpPr>
        <p:spPr/>
        <p:txBody>
          <a:bodyPr/>
          <a:lstStyle/>
          <a:p>
            <a:fld id="{E795D16D-A1CA-45DA-B927-A6A401A0DAE7}" type="slidenum">
              <a:rPr lang="en-US" smtClean="0"/>
              <a:t>15</a:t>
            </a:fld>
            <a:endParaRPr lang="en-US"/>
          </a:p>
        </p:txBody>
      </p:sp>
    </p:spTree>
    <p:extLst>
      <p:ext uri="{BB962C8B-B14F-4D97-AF65-F5344CB8AC3E}">
        <p14:creationId xmlns:p14="http://schemas.microsoft.com/office/powerpoint/2010/main" val="129530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summary, it’s best to talk to children about a brain tumor diagnosis and treatment. They will know that something is going on, and not telling them may make them feel anxious and alone.</a:t>
            </a:r>
          </a:p>
          <a:p>
            <a:endParaRPr lang="en-US" baseline="0" dirty="0" smtClean="0"/>
          </a:p>
          <a:p>
            <a:r>
              <a:rPr lang="en-US" baseline="0" dirty="0" smtClean="0"/>
              <a:t>In this presentation and on the ABTA website we have many examples of words and phrases that might help children understand the situation. The key is knowing your child and what words and how much detail they might do best receiving.</a:t>
            </a:r>
          </a:p>
          <a:p>
            <a:endParaRPr lang="en-US" baseline="0" dirty="0" smtClean="0"/>
          </a:p>
          <a:p>
            <a:r>
              <a:rPr lang="en-US" baseline="0" dirty="0" smtClean="0"/>
              <a:t>Make sure to ask questions and listen carefully. Children may have pre-conceived notions about brain tumors or cancer because of their own experiences. This can be a great time to relieve their anxiety and dispel myths.</a:t>
            </a:r>
          </a:p>
          <a:p>
            <a:endParaRPr lang="en-US" baseline="0" dirty="0" smtClean="0"/>
          </a:p>
          <a:p>
            <a:r>
              <a:rPr lang="en-US" baseline="0" dirty="0" smtClean="0"/>
              <a:t>Finally, be proactive in keeping the child involved with the patient. This includes maintaining regular routines, while defining tasks that the child can help with. </a:t>
            </a:r>
          </a:p>
          <a:p>
            <a:endParaRPr lang="en-US" baseline="0" dirty="0" smtClean="0"/>
          </a:p>
          <a:p>
            <a:r>
              <a:rPr lang="en-US" baseline="0" dirty="0" smtClean="0"/>
              <a:t>Being prepared for emergencies, like falls or seizures, can empower children rather than scare them. And finally, make sure that children and teens have time on their own to relax and process what is happening with their family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16</a:t>
            </a:fld>
            <a:endParaRPr lang="en-US"/>
          </a:p>
        </p:txBody>
      </p:sp>
    </p:spTree>
    <p:extLst>
      <p:ext uri="{BB962C8B-B14F-4D97-AF65-F5344CB8AC3E}">
        <p14:creationId xmlns:p14="http://schemas.microsoft.com/office/powerpoint/2010/main" val="1073312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As you know, the ABTA is always here to help connect you to resources. Please visit abta.org or contact the ABTA </a:t>
            </a:r>
            <a:r>
              <a:rPr lang="en-US" b="0" baseline="0" dirty="0" err="1" smtClean="0"/>
              <a:t>CareLine</a:t>
            </a:r>
            <a:r>
              <a:rPr lang="en-US" b="0" baseline="0" dirty="0" smtClean="0"/>
              <a:t>.</a:t>
            </a:r>
          </a:p>
          <a:p>
            <a:endParaRPr lang="en-US" baseline="0" dirty="0" smtClean="0"/>
          </a:p>
          <a:p>
            <a:r>
              <a:rPr lang="en-US" baseline="0" dirty="0" smtClean="0"/>
              <a:t>Thank you for joining me today.</a:t>
            </a:r>
            <a:endParaRPr lang="en-US" dirty="0"/>
          </a:p>
        </p:txBody>
      </p:sp>
      <p:sp>
        <p:nvSpPr>
          <p:cNvPr id="4" name="Slide Number Placeholder 3"/>
          <p:cNvSpPr>
            <a:spLocks noGrp="1"/>
          </p:cNvSpPr>
          <p:nvPr>
            <p:ph type="sldNum" sz="quarter" idx="10"/>
          </p:nvPr>
        </p:nvSpPr>
        <p:spPr/>
        <p:txBody>
          <a:bodyPr/>
          <a:lstStyle/>
          <a:p>
            <a:fld id="{E795D16D-A1CA-45DA-B927-A6A401A0DAE7}" type="slidenum">
              <a:rPr lang="en-US" smtClean="0"/>
              <a:t>17</a:t>
            </a:fld>
            <a:endParaRPr lang="en-US"/>
          </a:p>
        </p:txBody>
      </p:sp>
    </p:spTree>
    <p:extLst>
      <p:ext uri="{BB962C8B-B14F-4D97-AF65-F5344CB8AC3E}">
        <p14:creationId xmlns:p14="http://schemas.microsoft.com/office/powerpoint/2010/main" val="49559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Whether it’s a parent or a child with a brain tumor, it can have a profound effect on the whole family.</a:t>
            </a:r>
          </a:p>
          <a:p>
            <a:endParaRPr lang="en-US" baseline="0" dirty="0" smtClean="0"/>
          </a:p>
          <a:p>
            <a:r>
              <a:rPr lang="en-US" baseline="0" dirty="0" smtClean="0"/>
              <a:t>With children and teens, in particular, it can be difficult to know what to say and how to say it.</a:t>
            </a:r>
          </a:p>
          <a:p>
            <a:endParaRPr lang="en-US" baseline="0" dirty="0" smtClean="0"/>
          </a:p>
          <a:p>
            <a:pPr marL="171450" indent="-171450">
              <a:buFont typeface="Arial" panose="020B0604020202020204" pitchFamily="34" charset="0"/>
              <a:buChar char="•"/>
            </a:pPr>
            <a:r>
              <a:rPr lang="en-US" baseline="0" dirty="0" smtClean="0"/>
              <a:t>Before you talk to your children, keep in mind that a brain tumor diagnosis is difficult for anyone to comprehend, not just children.</a:t>
            </a:r>
          </a:p>
          <a:p>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Shielding</a:t>
            </a:r>
            <a:r>
              <a:rPr lang="en-US" sz="1200" b="0" i="0" kern="1200" baseline="0" dirty="0" smtClean="0">
                <a:solidFill>
                  <a:schemeClr val="tx1"/>
                </a:solidFill>
                <a:effectLst/>
                <a:latin typeface="+mn-lt"/>
                <a:ea typeface="+mn-ea"/>
                <a:cs typeface="+mn-cs"/>
              </a:rPr>
              <a:t> children from knowing about the disease doesn’t work. </a:t>
            </a:r>
            <a:r>
              <a:rPr lang="en-US" sz="1200" b="0" i="0" kern="1200" dirty="0" smtClean="0">
                <a:solidFill>
                  <a:schemeClr val="tx1"/>
                </a:solidFill>
                <a:effectLst/>
                <a:latin typeface="+mn-lt"/>
                <a:ea typeface="+mn-ea"/>
                <a:cs typeface="+mn-cs"/>
              </a:rPr>
              <a:t>Whether you tell them or not, children will know something is going on.</a:t>
            </a:r>
            <a:r>
              <a:rPr lang="en-US" sz="1200" b="0" i="0" kern="1200" baseline="0" dirty="0" smtClean="0">
                <a:solidFill>
                  <a:schemeClr val="tx1"/>
                </a:solidFill>
                <a:effectLst/>
                <a:latin typeface="+mn-lt"/>
                <a:ea typeface="+mn-ea"/>
                <a:cs typeface="+mn-cs"/>
              </a:rPr>
              <a:t> R</a:t>
            </a:r>
            <a:r>
              <a:rPr lang="en-US" sz="1200" b="0" i="0" kern="1200" dirty="0" smtClean="0">
                <a:solidFill>
                  <a:schemeClr val="tx1"/>
                </a:solidFill>
                <a:effectLst/>
                <a:latin typeface="+mn-lt"/>
                <a:ea typeface="+mn-ea"/>
                <a:cs typeface="+mn-cs"/>
              </a:rPr>
              <a:t>ather than making them feel safe, this can lead to them feeling alone and excluded while their imaginations run wild with worst-case scenarios.</a:t>
            </a:r>
            <a:r>
              <a:rPr lang="en-US" sz="1200" b="0" i="0" kern="1200" baseline="0" dirty="0" smtClean="0">
                <a:solidFill>
                  <a:schemeClr val="tx1"/>
                </a:solidFill>
                <a:effectLst/>
                <a:latin typeface="+mn-lt"/>
                <a:ea typeface="+mn-ea"/>
                <a:cs typeface="+mn-cs"/>
              </a:rPr>
              <a:t> Sometimes, it </a:t>
            </a:r>
            <a:r>
              <a:rPr lang="en-US" sz="1200" b="0" i="0" kern="1200" dirty="0" smtClean="0">
                <a:solidFill>
                  <a:schemeClr val="tx1"/>
                </a:solidFill>
                <a:effectLst/>
                <a:latin typeface="+mn-lt"/>
                <a:ea typeface="+mn-ea"/>
                <a:cs typeface="+mn-cs"/>
              </a:rPr>
              <a:t>can cause emotional problems in a child that can emerge as seemingly unrelated behaviors.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tx1"/>
                </a:solidFill>
                <a:effectLst/>
                <a:latin typeface="+mn-lt"/>
                <a:ea typeface="+mn-ea"/>
                <a:cs typeface="+mn-cs"/>
              </a:rPr>
              <a:t>The best strategy is to keep communication open. Keep children in the loop and let them know what’s going on. Also, let them know that they’re cared for.</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2</a:t>
            </a:fld>
            <a:endParaRPr lang="en-US"/>
          </a:p>
        </p:txBody>
      </p:sp>
    </p:spTree>
    <p:extLst>
      <p:ext uri="{BB962C8B-B14F-4D97-AF65-F5344CB8AC3E}">
        <p14:creationId xmlns:p14="http://schemas.microsoft.com/office/powerpoint/2010/main" val="156733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Think about your child. You know him or her best. </a:t>
            </a:r>
          </a:p>
          <a:p>
            <a:endParaRPr lang="en-US" b="0" baseline="0" dirty="0" smtClean="0"/>
          </a:p>
          <a:p>
            <a:r>
              <a:rPr lang="en-US" sz="1200" b="0" i="0" kern="1200" dirty="0" smtClean="0">
                <a:solidFill>
                  <a:schemeClr val="tx1"/>
                </a:solidFill>
                <a:effectLst/>
                <a:latin typeface="+mn-lt"/>
                <a:ea typeface="+mn-ea"/>
                <a:cs typeface="+mn-cs"/>
              </a:rPr>
              <a:t>Your child's age and emotional development make a difference in how they perceive information about illness. Young children will need less information than older children.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Also, think about how they’ve dealt with other situations. Even though this is likely the toughest issue they've had to deal with, they might act in a similar way. Do they cry? Get angry? Act out? Withdraw? What helps calm and soothe them? Recall other crises in the family and how they were handled. Did the child get forgotten? Did he or she have their needs met? How would you handle things differently now?</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95D16D-A1CA-45DA-B927-A6A401A0DAE7}" type="slidenum">
              <a:rPr lang="en-US" smtClean="0"/>
              <a:t>3</a:t>
            </a:fld>
            <a:endParaRPr lang="en-US"/>
          </a:p>
        </p:txBody>
      </p:sp>
    </p:spTree>
    <p:extLst>
      <p:ext uri="{BB962C8B-B14F-4D97-AF65-F5344CB8AC3E}">
        <p14:creationId xmlns:p14="http://schemas.microsoft.com/office/powerpoint/2010/main" val="431812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When describing a brain tumor to younger children, use words that they can understand. </a:t>
            </a:r>
          </a:p>
          <a:p>
            <a:endParaRPr lang="en-US" b="0" baseline="0" dirty="0" smtClean="0"/>
          </a:p>
          <a:p>
            <a:r>
              <a:rPr lang="en-US" b="0" baseline="0" dirty="0" smtClean="0"/>
              <a:t>You can also preemptively assure children it’s not their fault. Many children feel needlessly guilty that their actions made a loved one sick.</a:t>
            </a:r>
          </a:p>
          <a:p>
            <a:endParaRPr lang="en-US" b="0" baseline="0" dirty="0" smtClean="0"/>
          </a:p>
          <a:p>
            <a:r>
              <a:rPr lang="en-US" b="0" baseline="0" dirty="0" smtClean="0"/>
              <a:t>These are all written as you would speak to a child if you are the person with the tumor. If a loved one has the tumor, of course you would modify this to be about that person, whether it is a relative or close friend.</a:t>
            </a:r>
          </a:p>
          <a:p>
            <a:endParaRPr lang="en-US" b="0" baseline="0" dirty="0" smtClean="0"/>
          </a:p>
          <a:p>
            <a:r>
              <a:rPr lang="en-US" b="0" baseline="0" dirty="0" smtClean="0"/>
              <a:t>Here are some examples of what to say.</a:t>
            </a:r>
          </a:p>
          <a:p>
            <a:endParaRPr lang="en-US" b="0" baseline="0" dirty="0" smtClean="0"/>
          </a:p>
          <a:p>
            <a:r>
              <a:rPr lang="en-US" b="0" baseline="0" dirty="0" smtClean="0"/>
              <a:t>[READ FROM SLIDE]</a:t>
            </a:r>
          </a:p>
          <a:p>
            <a:endParaRPr lang="en-US" b="0" baseline="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4</a:t>
            </a:fld>
            <a:endParaRPr lang="en-US"/>
          </a:p>
        </p:txBody>
      </p:sp>
    </p:spTree>
    <p:extLst>
      <p:ext uri="{BB962C8B-B14F-4D97-AF65-F5344CB8AC3E}">
        <p14:creationId xmlns:p14="http://schemas.microsoft.com/office/powerpoint/2010/main" val="201854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I mentioned, all children are at different levels emotionally and cognitively. These examples for older children can be used with a wide variety of ages.</a:t>
            </a:r>
          </a:p>
          <a:p>
            <a:endParaRPr lang="en-US" b="0" baseline="0" dirty="0" smtClean="0"/>
          </a:p>
          <a:p>
            <a:r>
              <a:rPr lang="en-US" b="0" baseline="0" dirty="0" smtClean="0"/>
              <a:t>[READ FROM SLIDE</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5</a:t>
            </a:fld>
            <a:endParaRPr lang="en-US"/>
          </a:p>
        </p:txBody>
      </p:sp>
    </p:spTree>
    <p:extLst>
      <p:ext uri="{BB962C8B-B14F-4D97-AF65-F5344CB8AC3E}">
        <p14:creationId xmlns:p14="http://schemas.microsoft.com/office/powerpoint/2010/main" val="875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For teens, use </a:t>
            </a:r>
            <a:r>
              <a:rPr lang="en-US" dirty="0" smtClean="0"/>
              <a:t>your best judgment. Most teens will want and appreciate detailed, accurate information. Having visual aids of the brain can be helpful. You will want to explain:</a:t>
            </a:r>
          </a:p>
          <a:p>
            <a:endParaRPr lang="en-US" b="0" baseline="0" dirty="0" smtClean="0"/>
          </a:p>
          <a:p>
            <a:r>
              <a:rPr lang="en-US" b="0" baseline="0" dirty="0" smtClean="0"/>
              <a:t>[READ FROM SLIDE]</a:t>
            </a:r>
          </a:p>
          <a:p>
            <a:endParaRPr lang="en-US" b="0" baseline="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6</a:t>
            </a:fld>
            <a:endParaRPr lang="en-US"/>
          </a:p>
        </p:txBody>
      </p:sp>
    </p:spTree>
    <p:extLst>
      <p:ext uri="{BB962C8B-B14F-4D97-AF65-F5344CB8AC3E}">
        <p14:creationId xmlns:p14="http://schemas.microsoft.com/office/powerpoint/2010/main" val="56388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you move into tests and treatment for the brain tumor, there will be more concepts to explain. Here are some examples of how to how to describe some of those treatments and side effects to children.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[READ FROM SLIDE</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7</a:t>
            </a:fld>
            <a:endParaRPr lang="en-US"/>
          </a:p>
        </p:txBody>
      </p:sp>
    </p:spTree>
    <p:extLst>
      <p:ext uri="{BB962C8B-B14F-4D97-AF65-F5344CB8AC3E}">
        <p14:creationId xmlns:p14="http://schemas.microsoft.com/office/powerpoint/2010/main" val="3659445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Here are some ways to describe chemo and radiation.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[READ FROM SLIDE</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8</a:t>
            </a:fld>
            <a:endParaRPr lang="en-US"/>
          </a:p>
        </p:txBody>
      </p:sp>
    </p:spTree>
    <p:extLst>
      <p:ext uri="{BB962C8B-B14F-4D97-AF65-F5344CB8AC3E}">
        <p14:creationId xmlns:p14="http://schemas.microsoft.com/office/powerpoint/2010/main" val="219346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Children will be able to understand some of the more serious effects of brain tumors and treatment. Knowing about them will make them less scary if and when they happen.</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[READ FROM SLIDE</a:t>
            </a:r>
            <a:r>
              <a:rPr lang="en-US" b="0" baseline="0" dirty="0" smtClean="0"/>
              <a:t>]</a:t>
            </a:r>
            <a:endParaRPr lang="en-US" b="0" baseline="0" dirty="0" smtClean="0"/>
          </a:p>
        </p:txBody>
      </p:sp>
      <p:sp>
        <p:nvSpPr>
          <p:cNvPr id="4" name="Slide Number Placeholder 3"/>
          <p:cNvSpPr>
            <a:spLocks noGrp="1"/>
          </p:cNvSpPr>
          <p:nvPr>
            <p:ph type="sldNum" sz="quarter" idx="10"/>
          </p:nvPr>
        </p:nvSpPr>
        <p:spPr/>
        <p:txBody>
          <a:bodyPr/>
          <a:lstStyle/>
          <a:p>
            <a:fld id="{E795D16D-A1CA-45DA-B927-A6A401A0DAE7}" type="slidenum">
              <a:rPr lang="en-US" smtClean="0"/>
              <a:t>9</a:t>
            </a:fld>
            <a:endParaRPr lang="en-US"/>
          </a:p>
        </p:txBody>
      </p:sp>
    </p:spTree>
    <p:extLst>
      <p:ext uri="{BB962C8B-B14F-4D97-AF65-F5344CB8AC3E}">
        <p14:creationId xmlns:p14="http://schemas.microsoft.com/office/powerpoint/2010/main" val="3332191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ABT_PPT_COVE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7472" y="2880360"/>
            <a:ext cx="7772400" cy="14700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47472" y="4572000"/>
            <a:ext cx="6400800" cy="1752600"/>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38634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73952"/>
            <a:ext cx="2133600" cy="365125"/>
          </a:xfrm>
          <a:prstGeom prst="rect">
            <a:avLst/>
          </a:prstGeom>
        </p:spPr>
        <p:txBody>
          <a:bodyPr/>
          <a:lstStyle>
            <a:lvl1pPr>
              <a:defRPr>
                <a:latin typeface="Arial"/>
                <a:cs typeface="Arial"/>
              </a:defRPr>
            </a:lvl1pPr>
          </a:lstStyle>
          <a:p>
            <a:fld id="{90695898-8B3E-834C-B7F5-7DEB4E97AE31}" type="datetimeFigureOut">
              <a:rPr lang="en-US" smtClean="0"/>
              <a:pPr/>
              <a:t>4/3/2017</a:t>
            </a:fld>
            <a:endParaRPr lang="en-US" dirty="0"/>
          </a:p>
        </p:txBody>
      </p:sp>
      <p:sp>
        <p:nvSpPr>
          <p:cNvPr id="6" name="Slide Number Placeholder 5"/>
          <p:cNvSpPr>
            <a:spLocks noGrp="1"/>
          </p:cNvSpPr>
          <p:nvPr>
            <p:ph type="sldNum" sz="quarter" idx="12"/>
          </p:nvPr>
        </p:nvSpPr>
        <p:spPr>
          <a:xfrm>
            <a:off x="3505200" y="6470770"/>
            <a:ext cx="2133600" cy="365125"/>
          </a:xfrm>
          <a:prstGeom prst="rect">
            <a:avLst/>
          </a:prstGeom>
        </p:spPr>
        <p:txBody>
          <a:bodyPr/>
          <a:lstStyle>
            <a:lvl1pPr algn="ctr">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5335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08938"/>
            <a:ext cx="7772400" cy="1362075"/>
          </a:xfrm>
        </p:spPr>
        <p:txBody>
          <a:bodyPr anchor="t">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0875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4/3/2017</a:t>
            </a:fld>
            <a:endParaRPr lang="en-US" dirty="0"/>
          </a:p>
        </p:txBody>
      </p:sp>
      <p:sp>
        <p:nvSpPr>
          <p:cNvPr id="8"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7633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4/3/2017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0177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4/3/2017</a:t>
            </a:fld>
            <a:endParaRPr lang="en-US" dirty="0"/>
          </a:p>
        </p:txBody>
      </p:sp>
      <p:sp>
        <p:nvSpPr>
          <p:cNvPr id="11" name="Slide Number Placeholder 5"/>
          <p:cNvSpPr>
            <a:spLocks noGrp="1"/>
          </p:cNvSpPr>
          <p:nvPr>
            <p:ph type="sldNum" sz="quarter" idx="11"/>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80153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4/3/2017</a:t>
            </a:fld>
            <a:endParaRPr lang="en-US" dirty="0"/>
          </a:p>
        </p:txBody>
      </p:sp>
      <p:sp>
        <p:nvSpPr>
          <p:cNvPr id="7"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12412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4/3/2017</a:t>
            </a:fld>
            <a:endParaRPr lang="en-US" dirty="0"/>
          </a:p>
        </p:txBody>
      </p:sp>
      <p:sp>
        <p:nvSpPr>
          <p:cNvPr id="6"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357180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BT_PPT_SUB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44834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457200" y="6473952"/>
            <a:ext cx="2133600" cy="365125"/>
          </a:xfrm>
          <a:prstGeom prst="rect">
            <a:avLst/>
          </a:prstGeom>
        </p:spPr>
        <p:txBody>
          <a:bodyPr/>
          <a:lstStyle>
            <a:lvl1pPr>
              <a:defRPr sz="1400">
                <a:solidFill>
                  <a:schemeClr val="bg1">
                    <a:lumMod val="50000"/>
                  </a:schemeClr>
                </a:solidFill>
                <a:latin typeface="Arial"/>
                <a:cs typeface="Arial"/>
              </a:defRPr>
            </a:lvl1pPr>
          </a:lstStyle>
          <a:p>
            <a:fld id="{90695898-8B3E-834C-B7F5-7DEB4E97AE31}" type="datetimeFigureOut">
              <a:rPr lang="en-US" smtClean="0"/>
              <a:pPr/>
              <a:t>4/3/2017</a:t>
            </a:fld>
            <a:endParaRPr lang="en-US" dirty="0"/>
          </a:p>
        </p:txBody>
      </p:sp>
      <p:sp>
        <p:nvSpPr>
          <p:cNvPr id="9" name="Slide Number Placeholder 5"/>
          <p:cNvSpPr>
            <a:spLocks noGrp="1"/>
          </p:cNvSpPr>
          <p:nvPr>
            <p:ph type="sldNum" sz="quarter" idx="4"/>
          </p:nvPr>
        </p:nvSpPr>
        <p:spPr>
          <a:xfrm>
            <a:off x="3505200" y="6470770"/>
            <a:ext cx="2133600" cy="365125"/>
          </a:xfrm>
          <a:prstGeom prst="rect">
            <a:avLst/>
          </a:prstGeom>
        </p:spPr>
        <p:txBody>
          <a:bodyPr/>
          <a:lstStyle>
            <a:lvl1pPr algn="ctr">
              <a:defRPr sz="1400">
                <a:solidFill>
                  <a:srgbClr val="7F7F7F"/>
                </a:solidFill>
                <a:latin typeface="Arial"/>
                <a:cs typeface="Arial"/>
              </a:defRPr>
            </a:lvl1pPr>
          </a:lstStyle>
          <a:p>
            <a:fld id="{B4389E44-2F70-A246-B136-989FD41CCD49}" type="slidenum">
              <a:rPr lang="en-US" smtClean="0"/>
              <a:pPr/>
              <a:t>‹#›</a:t>
            </a:fld>
            <a:endParaRPr lang="en-US" dirty="0"/>
          </a:p>
        </p:txBody>
      </p:sp>
    </p:spTree>
    <p:extLst>
      <p:ext uri="{BB962C8B-B14F-4D97-AF65-F5344CB8AC3E}">
        <p14:creationId xmlns:p14="http://schemas.microsoft.com/office/powerpoint/2010/main" val="2316455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457200" rtl="0" eaLnBrk="1" latinLnBrk="0" hangingPunct="1">
        <a:spcBef>
          <a:spcPct val="0"/>
        </a:spcBef>
        <a:buNone/>
        <a:defRPr sz="3600" kern="1200">
          <a:solidFill>
            <a:schemeClr val="tx1"/>
          </a:solidFill>
          <a:latin typeface="Arial"/>
          <a:ea typeface="+mj-ea"/>
          <a:cs typeface="Arial"/>
        </a:defRPr>
      </a:lvl1pPr>
    </p:titleStyle>
    <p:body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ancer.org/treatment/childrenandcancer/helpingchildrenwhenafamilymemberhascancer/dealingwithaparentsterminalillness/ind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abta.org/brain-tumor-treatment/caregivers/caregiver-health-care-brain-tumor.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47472" y="2880360"/>
            <a:ext cx="5392928" cy="1470025"/>
          </a:xfrm>
        </p:spPr>
        <p:txBody>
          <a:bodyPr>
            <a:normAutofit/>
          </a:bodyPr>
          <a:lstStyle/>
          <a:p>
            <a:r>
              <a:rPr lang="en-US" dirty="0" smtClean="0"/>
              <a:t>Talking with Children</a:t>
            </a:r>
            <a:endParaRPr lang="en-US" dirty="0"/>
          </a:p>
        </p:txBody>
      </p:sp>
      <p:sp>
        <p:nvSpPr>
          <p:cNvPr id="3" name="Subtitle 7"/>
          <p:cNvSpPr>
            <a:spLocks noGrp="1"/>
          </p:cNvSpPr>
          <p:nvPr>
            <p:ph type="subTitle" idx="1"/>
          </p:nvPr>
        </p:nvSpPr>
        <p:spPr>
          <a:xfrm>
            <a:off x="347472" y="4572000"/>
            <a:ext cx="6400800" cy="1752600"/>
          </a:xfrm>
        </p:spPr>
        <p:txBody>
          <a:bodyPr/>
          <a:lstStyle/>
          <a:p>
            <a:r>
              <a:rPr lang="en-US" dirty="0" smtClean="0"/>
              <a:t>Presented by [NAME]</a:t>
            </a:r>
            <a:endParaRPr lang="en-US" dirty="0"/>
          </a:p>
        </p:txBody>
      </p:sp>
    </p:spTree>
    <p:extLst>
      <p:ext uri="{BB962C8B-B14F-4D97-AF65-F5344CB8AC3E}">
        <p14:creationId xmlns:p14="http://schemas.microsoft.com/office/powerpoint/2010/main" val="278457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85000" lnSpcReduction="20000"/>
          </a:bodyPr>
          <a:lstStyle/>
          <a:p>
            <a:pPr>
              <a:spcAft>
                <a:spcPts val="600"/>
              </a:spcAft>
            </a:pPr>
            <a:r>
              <a:rPr lang="en-US" dirty="0" smtClean="0"/>
              <a:t>“I will need </a:t>
            </a:r>
            <a:r>
              <a:rPr lang="en-US" dirty="0"/>
              <a:t>surgery to remove the brain tumor. </a:t>
            </a:r>
            <a:r>
              <a:rPr lang="en-US" dirty="0" smtClean="0"/>
              <a:t>I’ll be </a:t>
            </a:r>
            <a:r>
              <a:rPr lang="en-US" dirty="0"/>
              <a:t>in the hospital for a while afterwards to recover. It may be a tough recovery. [Describe what the doctor has told you</a:t>
            </a:r>
            <a:r>
              <a:rPr lang="en-US" dirty="0" smtClean="0"/>
              <a:t>].”</a:t>
            </a:r>
          </a:p>
          <a:p>
            <a:pPr>
              <a:spcAft>
                <a:spcPts val="600"/>
              </a:spcAft>
            </a:pPr>
            <a:r>
              <a:rPr lang="en-US" dirty="0" smtClean="0"/>
              <a:t>“After </a:t>
            </a:r>
            <a:r>
              <a:rPr lang="en-US" dirty="0"/>
              <a:t>the surgery, we’ll talk with the doctors to see if </a:t>
            </a:r>
            <a:r>
              <a:rPr lang="en-US" dirty="0" smtClean="0"/>
              <a:t>I need further </a:t>
            </a:r>
            <a:r>
              <a:rPr lang="en-US" dirty="0"/>
              <a:t>treatment to reduce the tumor</a:t>
            </a:r>
            <a:r>
              <a:rPr lang="en-US" dirty="0" smtClean="0"/>
              <a:t>.”</a:t>
            </a:r>
            <a:endParaRPr lang="en-US" dirty="0"/>
          </a:p>
          <a:p>
            <a:pPr>
              <a:spcAft>
                <a:spcPts val="600"/>
              </a:spcAft>
            </a:pPr>
            <a:r>
              <a:rPr lang="en-US" dirty="0" smtClean="0"/>
              <a:t>“Chemotherapy </a:t>
            </a:r>
            <a:r>
              <a:rPr lang="en-US" dirty="0"/>
              <a:t>is also called </a:t>
            </a:r>
            <a:r>
              <a:rPr lang="en-US" dirty="0" smtClean="0"/>
              <a:t>‘chemo’. It uses </a:t>
            </a:r>
            <a:r>
              <a:rPr lang="en-US" dirty="0"/>
              <a:t>drugs to kill cancer </a:t>
            </a:r>
            <a:r>
              <a:rPr lang="en-US" dirty="0" smtClean="0"/>
              <a:t>tissue. </a:t>
            </a:r>
            <a:r>
              <a:rPr lang="en-US" dirty="0"/>
              <a:t>Chemotherapy causes some side effects that might be hard for </a:t>
            </a:r>
            <a:r>
              <a:rPr lang="en-US" dirty="0" smtClean="0"/>
              <a:t>me. I might </a:t>
            </a:r>
            <a:r>
              <a:rPr lang="en-US" dirty="0"/>
              <a:t>lose hair, which will grow back, experience nausea and vomiting, get mouth sores, feel tired (fatigue), and </a:t>
            </a:r>
            <a:r>
              <a:rPr lang="en-US" dirty="0" smtClean="0"/>
              <a:t>I could </a:t>
            </a:r>
            <a:r>
              <a:rPr lang="en-US" dirty="0"/>
              <a:t>have a greater chance of getting infections</a:t>
            </a:r>
            <a:r>
              <a:rPr lang="en-US" dirty="0" smtClean="0"/>
              <a:t>.”</a:t>
            </a:r>
          </a:p>
          <a:p>
            <a:pPr>
              <a:spcAft>
                <a:spcPts val="600"/>
              </a:spcAft>
            </a:pPr>
            <a:r>
              <a:rPr lang="en-US" dirty="0" smtClean="0"/>
              <a:t>“Radiation </a:t>
            </a:r>
            <a:r>
              <a:rPr lang="en-US" dirty="0"/>
              <a:t>therapy is a treatment that uses high-energy rays to kill cancer cells. This treatment is given by a machine or by materials put in or near the tumor. </a:t>
            </a:r>
            <a:r>
              <a:rPr lang="en-US" dirty="0" smtClean="0"/>
              <a:t>I might </a:t>
            </a:r>
            <a:r>
              <a:rPr lang="en-US" dirty="0"/>
              <a:t>lose hair where </a:t>
            </a:r>
            <a:r>
              <a:rPr lang="en-US" dirty="0" smtClean="0"/>
              <a:t>I am </a:t>
            </a:r>
            <a:r>
              <a:rPr lang="en-US" dirty="0"/>
              <a:t>being treated, and might have trouble eating. </a:t>
            </a:r>
            <a:r>
              <a:rPr lang="en-US" dirty="0" smtClean="0"/>
              <a:t>I might </a:t>
            </a:r>
            <a:r>
              <a:rPr lang="en-US" dirty="0"/>
              <a:t>also feel tired</a:t>
            </a:r>
            <a:r>
              <a:rPr lang="en-US" dirty="0" smtClean="0"/>
              <a:t>.”</a:t>
            </a:r>
            <a:endParaRPr lang="en-US" dirty="0"/>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Describing treatments to older children and teens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694722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pPr>
              <a:spcAft>
                <a:spcPts val="600"/>
              </a:spcAft>
            </a:pPr>
            <a:r>
              <a:rPr lang="en-US" dirty="0" smtClean="0"/>
              <a:t>“I am going </a:t>
            </a:r>
            <a:r>
              <a:rPr lang="en-US" dirty="0"/>
              <a:t>to participate in a clinical trial. That means </a:t>
            </a:r>
            <a:r>
              <a:rPr lang="en-US" dirty="0" smtClean="0"/>
              <a:t>I will </a:t>
            </a:r>
            <a:r>
              <a:rPr lang="en-US" dirty="0"/>
              <a:t>be part of a research study that uses volunteers to compare new treatments with the standard or usual treatments</a:t>
            </a:r>
            <a:r>
              <a:rPr lang="en-US" dirty="0" smtClean="0"/>
              <a:t>.”</a:t>
            </a:r>
            <a:endParaRPr lang="en-US" dirty="0"/>
          </a:p>
          <a:p>
            <a:pPr>
              <a:spcAft>
                <a:spcPts val="600"/>
              </a:spcAft>
            </a:pPr>
            <a:r>
              <a:rPr lang="en-US" dirty="0" smtClean="0"/>
              <a:t>“I may </a:t>
            </a:r>
            <a:r>
              <a:rPr lang="en-US" dirty="0"/>
              <a:t>start to feel and act much differently than usual. The tumor and the treatment both affect the brain, so they may affect the parts that affect </a:t>
            </a:r>
            <a:r>
              <a:rPr lang="en-US" dirty="0" smtClean="0"/>
              <a:t>my physical </a:t>
            </a:r>
            <a:r>
              <a:rPr lang="en-US" dirty="0"/>
              <a:t>movement and thinking. That means </a:t>
            </a:r>
            <a:r>
              <a:rPr lang="en-US" dirty="0" smtClean="0"/>
              <a:t>I could </a:t>
            </a:r>
            <a:r>
              <a:rPr lang="en-US" dirty="0"/>
              <a:t>have trouble walking, talking, and </a:t>
            </a:r>
            <a:r>
              <a:rPr lang="en-US" dirty="0" smtClean="0"/>
              <a:t>my personality </a:t>
            </a:r>
            <a:r>
              <a:rPr lang="en-US" dirty="0"/>
              <a:t>may change. It could also affect memory</a:t>
            </a:r>
            <a:r>
              <a:rPr lang="en-US" dirty="0" smtClean="0"/>
              <a:t>.”</a:t>
            </a:r>
            <a:endParaRPr lang="en-US" dirty="0"/>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Describing treatments to older children and teens (cont.)</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947749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Incredibly difficult</a:t>
            </a:r>
          </a:p>
          <a:p>
            <a:r>
              <a:rPr lang="en-US" dirty="0" smtClean="0"/>
              <a:t>Grief experienced throughout illness</a:t>
            </a:r>
          </a:p>
          <a:p>
            <a:r>
              <a:rPr lang="en-US" dirty="0" smtClean="0"/>
              <a:t>Resources:</a:t>
            </a:r>
          </a:p>
          <a:p>
            <a:pPr lvl="1"/>
            <a:r>
              <a:rPr lang="en-US" dirty="0" smtClean="0"/>
              <a:t>American Cancer Society Guide (</a:t>
            </a:r>
            <a:r>
              <a:rPr lang="en-US" dirty="0" smtClean="0">
                <a:hlinkClick r:id="rId3"/>
              </a:rPr>
              <a:t>Helping Children When a Family Member Has Cancer</a:t>
            </a:r>
            <a:r>
              <a:rPr lang="en-US" dirty="0" smtClean="0"/>
              <a:t>)</a:t>
            </a:r>
          </a:p>
          <a:p>
            <a:pPr lvl="1"/>
            <a:r>
              <a:rPr lang="en-US" dirty="0" smtClean="0"/>
              <a:t>ABTA: </a:t>
            </a:r>
            <a:r>
              <a:rPr lang="en-US" dirty="0" smtClean="0">
                <a:hlinkClick r:id="rId4"/>
              </a:rPr>
              <a:t>Loss and Grieving</a:t>
            </a:r>
            <a:endParaRPr lang="en-US" dirty="0" smtClean="0"/>
          </a:p>
          <a:p>
            <a:pPr lvl="1"/>
            <a:endParaRPr lang="en-US" dirty="0" smtClean="0"/>
          </a:p>
          <a:p>
            <a:endParaRPr lang="en-US" dirty="0" smtClean="0"/>
          </a:p>
          <a:p>
            <a:endParaRPr lang="en-US" dirty="0" smtClean="0"/>
          </a:p>
          <a:p>
            <a:pPr lvl="1"/>
            <a:endParaRPr lang="en-US" dirty="0"/>
          </a:p>
          <a:p>
            <a:endParaRPr lang="en-US" dirty="0" smtClean="0"/>
          </a:p>
        </p:txBody>
      </p:sp>
      <p:sp>
        <p:nvSpPr>
          <p:cNvPr id="2" name="Title 1"/>
          <p:cNvSpPr>
            <a:spLocks noGrp="1"/>
          </p:cNvSpPr>
          <p:nvPr>
            <p:ph type="title"/>
          </p:nvPr>
        </p:nvSpPr>
        <p:spPr>
          <a:xfrm>
            <a:off x="457200" y="225653"/>
            <a:ext cx="8229600" cy="1143000"/>
          </a:xfrm>
        </p:spPr>
        <p:txBody>
          <a:bodyPr>
            <a:normAutofit/>
          </a:bodyPr>
          <a:lstStyle/>
          <a:p>
            <a:r>
              <a:rPr lang="en-US" dirty="0" smtClean="0"/>
              <a:t>End of life and bereavement</a:t>
            </a:r>
            <a:endParaRPr lang="en-US" dirty="0"/>
          </a:p>
        </p:txBody>
      </p:sp>
      <p:pic>
        <p:nvPicPr>
          <p:cNvPr id="5" name="Content Placeholder 4" descr="ABTAWordTemplatev2.jpg"/>
          <p:cNvPicPr>
            <a:picLocks/>
          </p:cNvPicPr>
          <p:nvPr/>
        </p:nvPicPr>
        <p:blipFill rotWithShape="1">
          <a:blip r:embed="rId5"/>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39055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pPr>
              <a:spcAft>
                <a:spcPts val="600"/>
              </a:spcAft>
            </a:pPr>
            <a:r>
              <a:rPr lang="en-US" dirty="0" smtClean="0"/>
              <a:t>“What do you know about brain tumors and/or cancer?”</a:t>
            </a:r>
          </a:p>
          <a:p>
            <a:pPr>
              <a:spcAft>
                <a:spcPts val="600"/>
              </a:spcAft>
            </a:pPr>
            <a:r>
              <a:rPr lang="en-US" dirty="0" smtClean="0"/>
              <a:t>“Actually, that’s not quite how it works…”</a:t>
            </a:r>
          </a:p>
          <a:p>
            <a:pPr>
              <a:spcAft>
                <a:spcPts val="600"/>
              </a:spcAft>
            </a:pPr>
            <a:r>
              <a:rPr lang="en-US" dirty="0" smtClean="0"/>
              <a:t>“Don’t worry, you can’t catch a brain tumor…”</a:t>
            </a:r>
          </a:p>
          <a:p>
            <a:endParaRPr lang="en-US" dirty="0" smtClean="0"/>
          </a:p>
        </p:txBody>
      </p:sp>
      <p:sp>
        <p:nvSpPr>
          <p:cNvPr id="2" name="Title 1"/>
          <p:cNvSpPr>
            <a:spLocks noGrp="1"/>
          </p:cNvSpPr>
          <p:nvPr>
            <p:ph type="title"/>
          </p:nvPr>
        </p:nvSpPr>
        <p:spPr>
          <a:xfrm>
            <a:off x="457200" y="225653"/>
            <a:ext cx="8229600" cy="1143000"/>
          </a:xfrm>
        </p:spPr>
        <p:txBody>
          <a:bodyPr>
            <a:normAutofit/>
          </a:bodyPr>
          <a:lstStyle/>
          <a:p>
            <a:r>
              <a:rPr lang="en-US" dirty="0" smtClean="0"/>
              <a:t>Listen and ask questions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25166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Range of emotions</a:t>
            </a:r>
          </a:p>
          <a:p>
            <a:pPr lvl="1"/>
            <a:r>
              <a:rPr lang="en-US" dirty="0" smtClean="0"/>
              <a:t>Disinterest</a:t>
            </a:r>
          </a:p>
          <a:p>
            <a:pPr lvl="1"/>
            <a:r>
              <a:rPr lang="en-US" dirty="0" smtClean="0"/>
              <a:t>Fear</a:t>
            </a:r>
          </a:p>
          <a:p>
            <a:pPr lvl="1"/>
            <a:r>
              <a:rPr lang="en-US" dirty="0" smtClean="0"/>
              <a:t>Guilt</a:t>
            </a:r>
          </a:p>
          <a:p>
            <a:pPr lvl="1"/>
            <a:r>
              <a:rPr lang="en-US" dirty="0" smtClean="0"/>
              <a:t>Anger</a:t>
            </a:r>
          </a:p>
          <a:p>
            <a:r>
              <a:rPr lang="en-US" dirty="0" smtClean="0"/>
              <a:t>Behavioral reactions</a:t>
            </a:r>
          </a:p>
          <a:p>
            <a:pPr lvl="1"/>
            <a:r>
              <a:rPr lang="en-US" dirty="0" smtClean="0"/>
              <a:t>Bedwetting, clinging, nightmares</a:t>
            </a:r>
          </a:p>
          <a:p>
            <a:pPr lvl="1"/>
            <a:r>
              <a:rPr lang="en-US" dirty="0" smtClean="0"/>
              <a:t>Stomachaches, defiance</a:t>
            </a:r>
          </a:p>
          <a:p>
            <a:pPr lvl="1"/>
            <a:r>
              <a:rPr lang="en-US" dirty="0" smtClean="0"/>
              <a:t>Withdrawal, anxiety</a:t>
            </a:r>
          </a:p>
          <a:p>
            <a:r>
              <a:rPr lang="en-US" dirty="0" smtClean="0"/>
              <a:t>Adult response</a:t>
            </a:r>
          </a:p>
          <a:p>
            <a:pPr lvl="1"/>
            <a:r>
              <a:rPr lang="en-US" dirty="0" smtClean="0"/>
              <a:t>Acknowledge emotions/behavior</a:t>
            </a:r>
          </a:p>
          <a:p>
            <a:pPr lvl="1"/>
            <a:r>
              <a:rPr lang="en-US" dirty="0" smtClean="0"/>
              <a:t>Show empathy/compassion</a:t>
            </a:r>
          </a:p>
          <a:p>
            <a:pPr lvl="1"/>
            <a:endParaRPr lang="en-US" dirty="0"/>
          </a:p>
          <a:p>
            <a:endParaRPr lang="en-US" dirty="0" smtClean="0"/>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Reactions may be difficult to understand</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058458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r>
              <a:rPr lang="en-US" dirty="0" smtClean="0"/>
              <a:t>Maintain routines</a:t>
            </a:r>
          </a:p>
          <a:p>
            <a:r>
              <a:rPr lang="en-US" dirty="0" smtClean="0"/>
              <a:t>Beware of children “falling” into a role</a:t>
            </a:r>
          </a:p>
          <a:p>
            <a:r>
              <a:rPr lang="en-US" dirty="0" smtClean="0"/>
              <a:t>Involve children in care</a:t>
            </a:r>
          </a:p>
          <a:p>
            <a:pPr lvl="1"/>
            <a:r>
              <a:rPr lang="en-US" dirty="0" smtClean="0"/>
              <a:t>Set time-limited boundaries</a:t>
            </a:r>
          </a:p>
          <a:p>
            <a:pPr lvl="1"/>
            <a:r>
              <a:rPr lang="en-US" dirty="0" smtClean="0"/>
              <a:t>Teach how to handle an emergency</a:t>
            </a:r>
          </a:p>
          <a:p>
            <a:pPr lvl="1"/>
            <a:r>
              <a:rPr lang="en-US" dirty="0" smtClean="0"/>
              <a:t>Balance patient care with play/friends</a:t>
            </a:r>
          </a:p>
          <a:p>
            <a:pPr lvl="1"/>
            <a:endParaRPr lang="en-US" dirty="0" smtClean="0"/>
          </a:p>
          <a:p>
            <a:endParaRPr lang="en-US" dirty="0" smtClean="0"/>
          </a:p>
          <a:p>
            <a:endParaRPr lang="en-US" dirty="0" smtClean="0"/>
          </a:p>
          <a:p>
            <a:pPr lvl="1"/>
            <a:endParaRPr lang="en-US" dirty="0"/>
          </a:p>
          <a:p>
            <a:endParaRPr lang="en-US" dirty="0" smtClean="0"/>
          </a:p>
        </p:txBody>
      </p:sp>
      <p:sp>
        <p:nvSpPr>
          <p:cNvPr id="2" name="Title 1"/>
          <p:cNvSpPr>
            <a:spLocks noGrp="1"/>
          </p:cNvSpPr>
          <p:nvPr>
            <p:ph type="title"/>
          </p:nvPr>
        </p:nvSpPr>
        <p:spPr>
          <a:xfrm>
            <a:off x="457200" y="225653"/>
            <a:ext cx="8229600" cy="1143000"/>
          </a:xfrm>
        </p:spPr>
        <p:txBody>
          <a:bodyPr>
            <a:normAutofit/>
          </a:bodyPr>
          <a:lstStyle/>
          <a:p>
            <a:r>
              <a:rPr lang="en-US" dirty="0" smtClean="0"/>
              <a:t>Other ways to help children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3455616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11" name="Content Placeholder 2"/>
          <p:cNvSpPr>
            <a:spLocks noGrp="1"/>
          </p:cNvSpPr>
          <p:nvPr>
            <p:ph idx="1"/>
          </p:nvPr>
        </p:nvSpPr>
        <p:spPr/>
        <p:txBody>
          <a:bodyPr>
            <a:normAutofit/>
          </a:bodyPr>
          <a:lstStyle/>
          <a:p>
            <a:r>
              <a:rPr lang="en-US" dirty="0" smtClean="0"/>
              <a:t>Talk to children</a:t>
            </a:r>
          </a:p>
          <a:p>
            <a:r>
              <a:rPr lang="en-US" dirty="0" smtClean="0"/>
              <a:t>Tailor language and amount of detailed information to their level</a:t>
            </a:r>
          </a:p>
          <a:p>
            <a:r>
              <a:rPr lang="en-US" dirty="0" smtClean="0"/>
              <a:t>Listen and ask questions</a:t>
            </a:r>
          </a:p>
          <a:p>
            <a:r>
              <a:rPr lang="en-US" dirty="0" smtClean="0"/>
              <a:t>Keep the child involved</a:t>
            </a:r>
          </a:p>
          <a:p>
            <a:pPr lvl="1"/>
            <a:r>
              <a:rPr lang="en-US" dirty="0" smtClean="0"/>
              <a:t>Maintain routines</a:t>
            </a:r>
          </a:p>
          <a:p>
            <a:pPr lvl="1"/>
            <a:r>
              <a:rPr lang="en-US" dirty="0" smtClean="0"/>
              <a:t>Define “helping” tasks</a:t>
            </a:r>
          </a:p>
          <a:p>
            <a:pPr lvl="1"/>
            <a:r>
              <a:rPr lang="en-US" dirty="0" smtClean="0"/>
              <a:t>Prepare for emergencies</a:t>
            </a:r>
          </a:p>
          <a:p>
            <a:pPr lvl="1"/>
            <a:r>
              <a:rPr lang="en-US" dirty="0" smtClean="0"/>
              <a:t>Balance patient care time with friends/free time</a:t>
            </a:r>
          </a:p>
          <a:p>
            <a:pPr lvl="1"/>
            <a:endParaRPr lang="en-US" dirty="0" smtClean="0"/>
          </a:p>
          <a:p>
            <a:endParaRPr lang="en-US" dirty="0" smtClean="0"/>
          </a:p>
          <a:p>
            <a:endParaRPr lang="en-US" dirty="0" smtClean="0"/>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98203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 additional Resources?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buNone/>
            </a:pPr>
            <a:r>
              <a:rPr lang="en-US" dirty="0" smtClean="0"/>
              <a:t>Phone:    1-800-886-ABTA (2282)</a:t>
            </a:r>
          </a:p>
          <a:p>
            <a:pPr marL="0" indent="0">
              <a:buNone/>
            </a:pPr>
            <a:r>
              <a:rPr lang="en-US" dirty="0" smtClean="0"/>
              <a:t>Email:      abtacares@abta.org</a:t>
            </a:r>
          </a:p>
          <a:p>
            <a:pPr marL="0" indent="0">
              <a:buNone/>
            </a:pPr>
            <a:endParaRPr lang="en-US" dirty="0" smtClean="0"/>
          </a:p>
          <a:p>
            <a:pPr marL="0" indent="0">
              <a:buNone/>
            </a:pPr>
            <a:r>
              <a:rPr lang="en-US" dirty="0" smtClean="0"/>
              <a:t>Online:     www.abta.org</a:t>
            </a:r>
          </a:p>
          <a:p>
            <a:pPr marL="457200" lvl="1" indent="0">
              <a:buNone/>
            </a:pPr>
            <a:r>
              <a:rPr lang="en-US" dirty="0" smtClean="0"/>
              <a:t>           www.facebook.com/theABTA </a:t>
            </a:r>
          </a:p>
          <a:p>
            <a:pPr marL="457200" lvl="1" indent="0">
              <a:buNone/>
            </a:pPr>
            <a:r>
              <a:rPr lang="en-US" dirty="0" smtClean="0"/>
              <a:t>           www.twitter.com/theABTA </a:t>
            </a:r>
          </a:p>
          <a:p>
            <a:endParaRPr lang="en-US" dirty="0"/>
          </a:p>
        </p:txBody>
      </p:sp>
      <p:pic>
        <p:nvPicPr>
          <p:cNvPr id="4"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638301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Yes - do talk to children</a:t>
            </a:r>
            <a:endParaRPr lang="en-US" dirty="0"/>
          </a:p>
        </p:txBody>
      </p:sp>
      <p:sp>
        <p:nvSpPr>
          <p:cNvPr id="11" name="Content Placeholder 2"/>
          <p:cNvSpPr>
            <a:spLocks noGrp="1"/>
          </p:cNvSpPr>
          <p:nvPr>
            <p:ph sz="half" idx="1"/>
          </p:nvPr>
        </p:nvSpPr>
        <p:spPr/>
        <p:txBody>
          <a:bodyPr>
            <a:normAutofit fontScale="92500" lnSpcReduction="20000"/>
          </a:bodyPr>
          <a:lstStyle/>
          <a:p>
            <a:r>
              <a:rPr lang="en-US" dirty="0" smtClean="0"/>
              <a:t>Brain tumor diagnosis/treatment is difficult for anyone to comprehend</a:t>
            </a:r>
          </a:p>
          <a:p>
            <a:r>
              <a:rPr lang="en-US" dirty="0" smtClean="0"/>
              <a:t>Shielding children doesn’t work</a:t>
            </a:r>
          </a:p>
          <a:p>
            <a:pPr lvl="1"/>
            <a:r>
              <a:rPr lang="en-US" dirty="0" smtClean="0"/>
              <a:t>They will know something is wrong</a:t>
            </a:r>
          </a:p>
          <a:p>
            <a:pPr lvl="1"/>
            <a:r>
              <a:rPr lang="en-US" dirty="0" smtClean="0"/>
              <a:t>Can lead to fears, aloneness, emotional issues</a:t>
            </a:r>
          </a:p>
          <a:p>
            <a:r>
              <a:rPr lang="en-US" dirty="0" smtClean="0"/>
              <a:t>Best strategies</a:t>
            </a:r>
          </a:p>
          <a:p>
            <a:pPr lvl="1"/>
            <a:r>
              <a:rPr lang="en-US" dirty="0" smtClean="0"/>
              <a:t>Keep children in the loop</a:t>
            </a:r>
          </a:p>
          <a:p>
            <a:pPr lvl="1"/>
            <a:r>
              <a:rPr lang="en-US" dirty="0" smtClean="0"/>
              <a:t>Let them know they’re cared for</a:t>
            </a:r>
          </a:p>
        </p:txBody>
      </p:sp>
      <p:pic>
        <p:nvPicPr>
          <p:cNvPr id="6"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
        <p:nvSpPr>
          <p:cNvPr id="4" name="TextBox 3"/>
          <p:cNvSpPr txBox="1"/>
          <p:nvPr/>
        </p:nvSpPr>
        <p:spPr>
          <a:xfrm>
            <a:off x="5201044" y="2108855"/>
            <a:ext cx="3942956" cy="1754326"/>
          </a:xfrm>
          <a:prstGeom prst="rect">
            <a:avLst/>
          </a:prstGeom>
          <a:noFill/>
        </p:spPr>
        <p:txBody>
          <a:bodyPr wrap="square" rtlCol="0">
            <a:spAutoFit/>
          </a:bodyPr>
          <a:lstStyle/>
          <a:p>
            <a:r>
              <a:rPr lang="en-US" sz="3600" i="1" dirty="0" smtClean="0">
                <a:solidFill>
                  <a:srgbClr val="7030A0"/>
                </a:solidFill>
              </a:rPr>
              <a:t>“How do I tell the kids? What do I say?”</a:t>
            </a:r>
            <a:endParaRPr lang="en-US" sz="3600" i="1" dirty="0">
              <a:solidFill>
                <a:srgbClr val="7030A0"/>
              </a:solidFill>
            </a:endParaRPr>
          </a:p>
        </p:txBody>
      </p:sp>
    </p:spTree>
    <p:extLst>
      <p:ext uri="{BB962C8B-B14F-4D97-AF65-F5344CB8AC3E}">
        <p14:creationId xmlns:p14="http://schemas.microsoft.com/office/powerpoint/2010/main" val="1500734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579749" cy="4525963"/>
          </a:xfrm>
        </p:spPr>
        <p:txBody>
          <a:bodyPr/>
          <a:lstStyle/>
          <a:p>
            <a:r>
              <a:rPr lang="en-US" dirty="0" smtClean="0"/>
              <a:t>Age</a:t>
            </a:r>
          </a:p>
          <a:p>
            <a:r>
              <a:rPr lang="en-US" dirty="0" smtClean="0"/>
              <a:t>Emotional development</a:t>
            </a:r>
          </a:p>
          <a:p>
            <a:r>
              <a:rPr lang="en-US" dirty="0" smtClean="0"/>
              <a:t>How they react in tough situations</a:t>
            </a:r>
          </a:p>
          <a:p>
            <a:r>
              <a:rPr lang="en-US" dirty="0" smtClean="0"/>
              <a:t>What helps soothe them?</a:t>
            </a:r>
          </a:p>
          <a:p>
            <a:r>
              <a:rPr lang="en-US" dirty="0" smtClean="0"/>
              <a:t>Other family crises</a:t>
            </a:r>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Where is your child developmentally? Emotionally?</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pic>
        <p:nvPicPr>
          <p:cNvPr id="1026" name="Picture 2" descr="http://www.abta.org/assets/images/caregiver-section/communicating-with-childre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962" y="1668977"/>
            <a:ext cx="3408133" cy="226714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3798630"/>
            <a:ext cx="6981985" cy="4525963"/>
          </a:xfrm>
          <a:prstGeom prst="rect">
            <a:avLst/>
          </a:prstGeom>
        </p:spPr>
        <p:txBody>
          <a:bodyPr vert="horz" lIns="91440" tIns="45720" rIns="91440" bIns="45720" rtlCol="0">
            <a:normAutofit/>
          </a:bodyPr>
          <a:lstStyle>
            <a:lvl1pPr marL="342900" indent="-342900" algn="l" defTabSz="457200" rtl="0" eaLnBrk="1" latinLnBrk="0" hangingPunct="1">
              <a:spcBef>
                <a:spcPts val="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ts val="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ts val="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ts val="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ts val="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smtClean="0"/>
              <a:t>How were these handled?</a:t>
            </a:r>
          </a:p>
          <a:p>
            <a:pPr lvl="1"/>
            <a:r>
              <a:rPr lang="en-US" dirty="0" smtClean="0"/>
              <a:t>Did the child have their needs met?</a:t>
            </a:r>
          </a:p>
          <a:p>
            <a:pPr lvl="1"/>
            <a:r>
              <a:rPr lang="en-US" dirty="0" smtClean="0"/>
              <a:t>Would you handle things differently now?</a:t>
            </a:r>
          </a:p>
        </p:txBody>
      </p:sp>
    </p:spTree>
    <p:extLst>
      <p:ext uri="{BB962C8B-B14F-4D97-AF65-F5344CB8AC3E}">
        <p14:creationId xmlns:p14="http://schemas.microsoft.com/office/powerpoint/2010/main" val="57312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lnSpcReduction="20000"/>
          </a:bodyPr>
          <a:lstStyle/>
          <a:p>
            <a:pPr>
              <a:spcAft>
                <a:spcPts val="600"/>
              </a:spcAft>
            </a:pPr>
            <a:r>
              <a:rPr lang="en-US" dirty="0" smtClean="0"/>
              <a:t>“A </a:t>
            </a:r>
            <a:r>
              <a:rPr lang="en-US" dirty="0"/>
              <a:t>brain tumor is a lump in the brain that doesn’t belong there. The doctor is going to operate and take it out. The operation will help get rid of </a:t>
            </a:r>
            <a:r>
              <a:rPr lang="en-US" dirty="0" smtClean="0"/>
              <a:t>my symptoms.”</a:t>
            </a:r>
            <a:endParaRPr lang="en-US" dirty="0"/>
          </a:p>
          <a:p>
            <a:pPr>
              <a:spcAft>
                <a:spcPts val="600"/>
              </a:spcAft>
            </a:pPr>
            <a:r>
              <a:rPr lang="en-US" dirty="0" smtClean="0"/>
              <a:t>“With </a:t>
            </a:r>
            <a:r>
              <a:rPr lang="en-US" dirty="0"/>
              <a:t>the tumor in there, the computer center of </a:t>
            </a:r>
            <a:r>
              <a:rPr lang="en-US" dirty="0" smtClean="0"/>
              <a:t>my brain </a:t>
            </a:r>
            <a:r>
              <a:rPr lang="en-US" dirty="0"/>
              <a:t>doesn’t work the way it’s supposed to. That’s why </a:t>
            </a:r>
            <a:r>
              <a:rPr lang="en-US" dirty="0" smtClean="0"/>
              <a:t>I’ve been getting headaches </a:t>
            </a:r>
            <a:r>
              <a:rPr lang="en-US" dirty="0"/>
              <a:t>and seizures</a:t>
            </a:r>
            <a:r>
              <a:rPr lang="en-US" dirty="0" smtClean="0"/>
              <a:t>.”</a:t>
            </a:r>
            <a:endParaRPr lang="en-US" dirty="0"/>
          </a:p>
          <a:p>
            <a:pPr>
              <a:spcAft>
                <a:spcPts val="600"/>
              </a:spcAft>
            </a:pPr>
            <a:r>
              <a:rPr lang="en-US" dirty="0" smtClean="0"/>
              <a:t>“No </a:t>
            </a:r>
            <a:r>
              <a:rPr lang="en-US" dirty="0"/>
              <a:t>one knows what causes a brain tumor. They just happen. But we do know that nothing you did, or thought, or said, caused the tumor. Nothing you ever wished made this happen. Nothing your brother or sister or friends said made this happen</a:t>
            </a:r>
            <a:r>
              <a:rPr lang="en-US" dirty="0" smtClean="0"/>
              <a:t>.”</a:t>
            </a:r>
            <a:endParaRPr lang="en-US" dirty="0"/>
          </a:p>
          <a:p>
            <a:pPr>
              <a:spcAft>
                <a:spcPts val="600"/>
              </a:spcAft>
            </a:pPr>
            <a:r>
              <a:rPr lang="en-US" dirty="0" smtClean="0"/>
              <a:t>“We </a:t>
            </a:r>
            <a:r>
              <a:rPr lang="en-US" dirty="0"/>
              <a:t>also know that you don’t </a:t>
            </a:r>
            <a:r>
              <a:rPr lang="en-US" dirty="0" smtClean="0"/>
              <a:t>‘catch’ </a:t>
            </a:r>
            <a:r>
              <a:rPr lang="en-US" dirty="0"/>
              <a:t>brain tumors from other people. They just happen. You </a:t>
            </a:r>
            <a:r>
              <a:rPr lang="en-US" dirty="0" smtClean="0"/>
              <a:t>can’t </a:t>
            </a:r>
            <a:r>
              <a:rPr lang="en-US" dirty="0"/>
              <a:t>catch a brain tumor from </a:t>
            </a:r>
            <a:r>
              <a:rPr lang="en-US" dirty="0" smtClean="0"/>
              <a:t>someone.”</a:t>
            </a:r>
          </a:p>
          <a:p>
            <a:pPr lvl="1"/>
            <a:endParaRPr lang="en-US" dirty="0" smtClean="0"/>
          </a:p>
          <a:p>
            <a:endParaRPr lang="en-US" dirty="0" smtClean="0"/>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Describing the diagnosis for </a:t>
            </a:r>
            <a:br>
              <a:rPr lang="en-US" dirty="0" smtClean="0"/>
            </a:br>
            <a:r>
              <a:rPr lang="en-US" dirty="0" smtClean="0"/>
              <a:t>younger children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1476819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lnSpcReduction="10000"/>
          </a:bodyPr>
          <a:lstStyle/>
          <a:p>
            <a:pPr>
              <a:spcAft>
                <a:spcPts val="600"/>
              </a:spcAft>
            </a:pPr>
            <a:r>
              <a:rPr lang="en-US" dirty="0" smtClean="0"/>
              <a:t>“A </a:t>
            </a:r>
            <a:r>
              <a:rPr lang="en-US" dirty="0"/>
              <a:t>brain tumor is a collection of abnormal cells in the brain which are growing out of control. These cells were originally normal brain cells. For no good reason, they started to divide and make more of themselves. This growing collection of cells is called a tumor</a:t>
            </a:r>
            <a:r>
              <a:rPr lang="en-US" dirty="0" smtClean="0"/>
              <a:t>.”</a:t>
            </a:r>
            <a:endParaRPr lang="en-US" dirty="0"/>
          </a:p>
          <a:p>
            <a:pPr>
              <a:spcAft>
                <a:spcPts val="600"/>
              </a:spcAft>
            </a:pPr>
            <a:r>
              <a:rPr lang="en-US" dirty="0" smtClean="0"/>
              <a:t>“As </a:t>
            </a:r>
            <a:r>
              <a:rPr lang="en-US" dirty="0"/>
              <a:t>the cells continue to make more of themselves, the tumor gets bigger and bigger, like a balloon inflating. Since there isn’t a lot of extra room in the brain, the tumor may start to squish areas of the brain, causing them not to work properly</a:t>
            </a:r>
            <a:r>
              <a:rPr lang="en-US" dirty="0" smtClean="0"/>
              <a:t>.”</a:t>
            </a:r>
            <a:endParaRPr lang="en-US" dirty="0"/>
          </a:p>
          <a:p>
            <a:pPr>
              <a:spcAft>
                <a:spcPts val="600"/>
              </a:spcAft>
            </a:pPr>
            <a:r>
              <a:rPr lang="en-US" dirty="0" smtClean="0"/>
              <a:t>“The </a:t>
            </a:r>
            <a:r>
              <a:rPr lang="en-US" dirty="0"/>
              <a:t>doctor does not have a prognosis yet – that’s a prediction of what will happen to </a:t>
            </a:r>
            <a:r>
              <a:rPr lang="en-US" dirty="0" smtClean="0"/>
              <a:t>me because </a:t>
            </a:r>
            <a:r>
              <a:rPr lang="en-US" dirty="0"/>
              <a:t>of the brain tumor</a:t>
            </a:r>
            <a:r>
              <a:rPr lang="en-US" dirty="0" smtClean="0"/>
              <a:t>.”</a:t>
            </a:r>
          </a:p>
          <a:p>
            <a:endParaRPr lang="en-US" dirty="0" smtClean="0"/>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Describing the diagnosis for older children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109023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lnSpcReduction="20000"/>
          </a:bodyPr>
          <a:lstStyle/>
          <a:p>
            <a:pPr>
              <a:spcAft>
                <a:spcPts val="600"/>
              </a:spcAft>
            </a:pPr>
            <a:r>
              <a:rPr lang="en-US" dirty="0" smtClean="0"/>
              <a:t>“A </a:t>
            </a:r>
            <a:r>
              <a:rPr lang="en-US" dirty="0"/>
              <a:t>brain tumor is an abnormal mass of tissue or cells growing in the brain</a:t>
            </a:r>
            <a:r>
              <a:rPr lang="en-US" dirty="0" smtClean="0"/>
              <a:t>.”</a:t>
            </a:r>
            <a:endParaRPr lang="en-US" dirty="0"/>
          </a:p>
          <a:p>
            <a:pPr>
              <a:spcAft>
                <a:spcPts val="600"/>
              </a:spcAft>
            </a:pPr>
            <a:r>
              <a:rPr lang="en-US" dirty="0" smtClean="0"/>
              <a:t>“The </a:t>
            </a:r>
            <a:r>
              <a:rPr lang="en-US" dirty="0"/>
              <a:t>tumor is benign, meaning it’s not cancer, but it’s still pressing on the </a:t>
            </a:r>
            <a:r>
              <a:rPr lang="en-US" dirty="0" smtClean="0"/>
              <a:t>brain….”</a:t>
            </a:r>
            <a:r>
              <a:rPr lang="en-US" dirty="0"/>
              <a:t> </a:t>
            </a:r>
            <a:r>
              <a:rPr lang="en-US" dirty="0" smtClean="0"/>
              <a:t>Or, “The </a:t>
            </a:r>
            <a:r>
              <a:rPr lang="en-US" dirty="0"/>
              <a:t>tumor is malignant, which means that it is cancer</a:t>
            </a:r>
            <a:r>
              <a:rPr lang="en-US" dirty="0" smtClean="0"/>
              <a:t>.”</a:t>
            </a:r>
            <a:endParaRPr lang="en-US" dirty="0"/>
          </a:p>
          <a:p>
            <a:pPr>
              <a:spcAft>
                <a:spcPts val="600"/>
              </a:spcAft>
            </a:pPr>
            <a:r>
              <a:rPr lang="en-US" dirty="0" smtClean="0"/>
              <a:t>“The </a:t>
            </a:r>
            <a:r>
              <a:rPr lang="en-US" dirty="0"/>
              <a:t>pressure on the brain from the tumor </a:t>
            </a:r>
            <a:r>
              <a:rPr lang="en-US" dirty="0" smtClean="0"/>
              <a:t>might </a:t>
            </a:r>
            <a:r>
              <a:rPr lang="en-US" dirty="0"/>
              <a:t>cause </a:t>
            </a:r>
            <a:r>
              <a:rPr lang="en-US" dirty="0" smtClean="0"/>
              <a:t>dad to </a:t>
            </a:r>
            <a:r>
              <a:rPr lang="en-US" dirty="0"/>
              <a:t>lose important brain functions. They’ve done an MRI and the general location of the tumor is </a:t>
            </a:r>
            <a:r>
              <a:rPr lang="en-US" dirty="0" smtClean="0"/>
              <a:t>here [show </a:t>
            </a:r>
            <a:r>
              <a:rPr lang="en-US" dirty="0"/>
              <a:t>teen brain anatomy and point out where the tumor may be]. The doctors aren’t sure yet what changes that will cause</a:t>
            </a:r>
            <a:r>
              <a:rPr lang="en-US" dirty="0" smtClean="0"/>
              <a:t>.”</a:t>
            </a:r>
            <a:endParaRPr lang="en-US" dirty="0"/>
          </a:p>
          <a:p>
            <a:pPr>
              <a:spcAft>
                <a:spcPts val="600"/>
              </a:spcAft>
            </a:pPr>
            <a:r>
              <a:rPr lang="en-US" dirty="0" smtClean="0"/>
              <a:t>“I’m going </a:t>
            </a:r>
            <a:r>
              <a:rPr lang="en-US" dirty="0"/>
              <a:t>to need brain surgery by a neurosurgeon to remove the tumor</a:t>
            </a:r>
            <a:r>
              <a:rPr lang="en-US" dirty="0" smtClean="0"/>
              <a:t>.”</a:t>
            </a:r>
            <a:endParaRPr lang="en-US" dirty="0"/>
          </a:p>
          <a:p>
            <a:pPr>
              <a:spcAft>
                <a:spcPts val="600"/>
              </a:spcAft>
            </a:pPr>
            <a:r>
              <a:rPr lang="en-US" dirty="0" smtClean="0"/>
              <a:t>“We </a:t>
            </a:r>
            <a:r>
              <a:rPr lang="en-US" dirty="0"/>
              <a:t>don’t know the prognosis yet. After surgery we will know more</a:t>
            </a:r>
            <a:r>
              <a:rPr lang="en-US" dirty="0" smtClean="0"/>
              <a:t>.”</a:t>
            </a:r>
          </a:p>
        </p:txBody>
      </p:sp>
      <p:sp>
        <p:nvSpPr>
          <p:cNvPr id="2" name="Title 1"/>
          <p:cNvSpPr>
            <a:spLocks noGrp="1"/>
          </p:cNvSpPr>
          <p:nvPr>
            <p:ph type="title"/>
          </p:nvPr>
        </p:nvSpPr>
        <p:spPr>
          <a:xfrm>
            <a:off x="457200" y="225653"/>
            <a:ext cx="8229600" cy="1143000"/>
          </a:xfrm>
        </p:spPr>
        <p:txBody>
          <a:bodyPr>
            <a:normAutofit/>
          </a:bodyPr>
          <a:lstStyle/>
          <a:p>
            <a:r>
              <a:rPr lang="en-US" dirty="0" smtClean="0"/>
              <a:t>Describing the diagnosis for teens</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83019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a:bodyPr>
          <a:lstStyle/>
          <a:p>
            <a:pPr>
              <a:spcAft>
                <a:spcPts val="600"/>
              </a:spcAft>
            </a:pPr>
            <a:r>
              <a:rPr lang="en-US" dirty="0" smtClean="0"/>
              <a:t>“The </a:t>
            </a:r>
            <a:r>
              <a:rPr lang="en-US" dirty="0"/>
              <a:t>doctor wants to do some tests to find out why </a:t>
            </a:r>
            <a:r>
              <a:rPr lang="en-US" dirty="0" smtClean="0"/>
              <a:t>I’m having </a:t>
            </a:r>
            <a:r>
              <a:rPr lang="en-US" dirty="0"/>
              <a:t>headaches</a:t>
            </a:r>
            <a:r>
              <a:rPr lang="en-US" dirty="0" smtClean="0"/>
              <a:t>.”</a:t>
            </a:r>
            <a:endParaRPr lang="en-US" dirty="0"/>
          </a:p>
          <a:p>
            <a:pPr>
              <a:spcAft>
                <a:spcPts val="600"/>
              </a:spcAft>
            </a:pPr>
            <a:r>
              <a:rPr lang="en-US" dirty="0" smtClean="0"/>
              <a:t>“A </a:t>
            </a:r>
            <a:r>
              <a:rPr lang="en-US" dirty="0"/>
              <a:t>neurosurgeon is a doctor who knows a lot about the brain</a:t>
            </a:r>
            <a:r>
              <a:rPr lang="en-US" dirty="0" smtClean="0"/>
              <a:t>.”</a:t>
            </a:r>
            <a:endParaRPr lang="en-US" dirty="0"/>
          </a:p>
          <a:p>
            <a:pPr>
              <a:spcAft>
                <a:spcPts val="600"/>
              </a:spcAft>
            </a:pPr>
            <a:r>
              <a:rPr lang="en-US" dirty="0" smtClean="0"/>
              <a:t>“During </a:t>
            </a:r>
            <a:r>
              <a:rPr lang="en-US" dirty="0"/>
              <a:t>surgery, the neurosurgeon will open </a:t>
            </a:r>
            <a:r>
              <a:rPr lang="en-US" dirty="0" smtClean="0"/>
              <a:t>my head </a:t>
            </a:r>
            <a:r>
              <a:rPr lang="en-US" dirty="0"/>
              <a:t>and try to remove the tumor. It won’t hurt </a:t>
            </a:r>
            <a:r>
              <a:rPr lang="en-US" dirty="0" smtClean="0"/>
              <a:t>me, but I will need </a:t>
            </a:r>
            <a:r>
              <a:rPr lang="en-US" dirty="0"/>
              <a:t>to stay in the hospital for a while</a:t>
            </a:r>
            <a:r>
              <a:rPr lang="en-US" dirty="0" smtClean="0"/>
              <a:t>.”</a:t>
            </a:r>
            <a:endParaRPr lang="en-US" dirty="0"/>
          </a:p>
          <a:p>
            <a:pPr>
              <a:spcAft>
                <a:spcPts val="600"/>
              </a:spcAft>
            </a:pPr>
            <a:r>
              <a:rPr lang="en-US" dirty="0" smtClean="0"/>
              <a:t>“An </a:t>
            </a:r>
            <a:r>
              <a:rPr lang="en-US" dirty="0"/>
              <a:t>MRI scan takes pictures of your brain, but it can’t see what you are thinking</a:t>
            </a:r>
            <a:r>
              <a:rPr lang="en-US" dirty="0" smtClean="0"/>
              <a:t>.”</a:t>
            </a:r>
          </a:p>
          <a:p>
            <a:endParaRPr lang="en-US" dirty="0" smtClean="0"/>
          </a:p>
        </p:txBody>
      </p:sp>
      <p:sp>
        <p:nvSpPr>
          <p:cNvPr id="2" name="Title 1"/>
          <p:cNvSpPr>
            <a:spLocks noGrp="1"/>
          </p:cNvSpPr>
          <p:nvPr>
            <p:ph type="title"/>
          </p:nvPr>
        </p:nvSpPr>
        <p:spPr>
          <a:xfrm>
            <a:off x="457200" y="225653"/>
            <a:ext cx="8229600" cy="1143000"/>
          </a:xfrm>
        </p:spPr>
        <p:txBody>
          <a:bodyPr>
            <a:normAutofit/>
          </a:bodyPr>
          <a:lstStyle/>
          <a:p>
            <a:r>
              <a:rPr lang="en-US" dirty="0" smtClean="0"/>
              <a:t>Describing tests and surgery to children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827401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lnSpcReduction="10000"/>
          </a:bodyPr>
          <a:lstStyle/>
          <a:p>
            <a:pPr>
              <a:spcAft>
                <a:spcPts val="600"/>
              </a:spcAft>
            </a:pPr>
            <a:r>
              <a:rPr lang="en-US" dirty="0" smtClean="0"/>
              <a:t>“Chemotherapy </a:t>
            </a:r>
            <a:r>
              <a:rPr lang="en-US" dirty="0"/>
              <a:t>is also called </a:t>
            </a:r>
            <a:r>
              <a:rPr lang="en-US" dirty="0" smtClean="0"/>
              <a:t>‘chemo’. I’ll go to the hospital every day to </a:t>
            </a:r>
            <a:r>
              <a:rPr lang="en-US" dirty="0"/>
              <a:t>get medicine that will try to kill the bad cells in the brain tumor. The chemo might make </a:t>
            </a:r>
            <a:r>
              <a:rPr lang="en-US" dirty="0" smtClean="0"/>
              <a:t>me tired</a:t>
            </a:r>
            <a:r>
              <a:rPr lang="en-US" dirty="0"/>
              <a:t>, or feel like throwing up, or both. It also may cause </a:t>
            </a:r>
            <a:r>
              <a:rPr lang="en-US" dirty="0" smtClean="0"/>
              <a:t>me to </a:t>
            </a:r>
            <a:r>
              <a:rPr lang="en-US" dirty="0"/>
              <a:t>lose </a:t>
            </a:r>
            <a:r>
              <a:rPr lang="en-US" dirty="0" smtClean="0"/>
              <a:t>my hair</a:t>
            </a:r>
            <a:r>
              <a:rPr lang="en-US" dirty="0"/>
              <a:t>, but it will grow back</a:t>
            </a:r>
            <a:r>
              <a:rPr lang="en-US" dirty="0" smtClean="0"/>
              <a:t>.”</a:t>
            </a:r>
            <a:endParaRPr lang="en-US" dirty="0"/>
          </a:p>
          <a:p>
            <a:pPr>
              <a:spcAft>
                <a:spcPts val="600"/>
              </a:spcAft>
            </a:pPr>
            <a:r>
              <a:rPr lang="en-US" dirty="0" smtClean="0"/>
              <a:t>“Radiation </a:t>
            </a:r>
            <a:r>
              <a:rPr lang="en-US" dirty="0"/>
              <a:t>therapy is another way to kill the bad cells in the brain tumor. </a:t>
            </a:r>
            <a:r>
              <a:rPr lang="en-US" dirty="0" smtClean="0"/>
              <a:t>I’ll go </a:t>
            </a:r>
            <a:r>
              <a:rPr lang="en-US" dirty="0"/>
              <a:t>to a machine that uses energy rays to try and kill the bad cells. The machine won’t </a:t>
            </a:r>
            <a:r>
              <a:rPr lang="en-US" dirty="0" smtClean="0"/>
              <a:t>hurt, but my hair might fall out near where the </a:t>
            </a:r>
            <a:r>
              <a:rPr lang="en-US" dirty="0"/>
              <a:t>tumor is. </a:t>
            </a:r>
            <a:r>
              <a:rPr lang="en-US" dirty="0" smtClean="0"/>
              <a:t>I also might not </a:t>
            </a:r>
            <a:r>
              <a:rPr lang="en-US" dirty="0"/>
              <a:t>feel like eating, or feel tired</a:t>
            </a:r>
            <a:r>
              <a:rPr lang="en-US" dirty="0" smtClean="0"/>
              <a:t>.”</a:t>
            </a:r>
            <a:endParaRPr lang="en-US" dirty="0"/>
          </a:p>
          <a:p>
            <a:pPr>
              <a:spcAft>
                <a:spcPts val="600"/>
              </a:spcAft>
            </a:pPr>
            <a:r>
              <a:rPr lang="en-US" dirty="0" smtClean="0"/>
              <a:t>“I will have some </a:t>
            </a:r>
            <a:r>
              <a:rPr lang="en-US" dirty="0"/>
              <a:t>side effects from treatment. Side effects are problems caused by the medicine and treatments. </a:t>
            </a:r>
            <a:r>
              <a:rPr lang="en-US" dirty="0" smtClean="0"/>
              <a:t>My doctor </a:t>
            </a:r>
            <a:r>
              <a:rPr lang="en-US" dirty="0"/>
              <a:t>told </a:t>
            </a:r>
            <a:r>
              <a:rPr lang="en-US" dirty="0" smtClean="0"/>
              <a:t>me that I might feel [</a:t>
            </a:r>
            <a:r>
              <a:rPr lang="en-US" dirty="0"/>
              <a:t>describe what the doctor has told you</a:t>
            </a:r>
            <a:r>
              <a:rPr lang="en-US" dirty="0" smtClean="0"/>
              <a:t>].”</a:t>
            </a:r>
            <a:endParaRPr lang="en-US" dirty="0"/>
          </a:p>
        </p:txBody>
      </p:sp>
      <p:sp>
        <p:nvSpPr>
          <p:cNvPr id="2" name="Title 1"/>
          <p:cNvSpPr>
            <a:spLocks noGrp="1"/>
          </p:cNvSpPr>
          <p:nvPr>
            <p:ph type="title"/>
          </p:nvPr>
        </p:nvSpPr>
        <p:spPr>
          <a:xfrm>
            <a:off x="457200" y="225653"/>
            <a:ext cx="8229600" cy="1143000"/>
          </a:xfrm>
        </p:spPr>
        <p:txBody>
          <a:bodyPr>
            <a:normAutofit fontScale="90000"/>
          </a:bodyPr>
          <a:lstStyle/>
          <a:p>
            <a:r>
              <a:rPr lang="en-US" dirty="0" smtClean="0"/>
              <a:t>Describing chemo and radiation to children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428209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0"/>
            <a:ext cx="7388086" cy="4525963"/>
          </a:xfrm>
        </p:spPr>
        <p:txBody>
          <a:bodyPr>
            <a:normAutofit fontScale="92500"/>
          </a:bodyPr>
          <a:lstStyle/>
          <a:p>
            <a:pPr>
              <a:spcAft>
                <a:spcPts val="600"/>
              </a:spcAft>
            </a:pPr>
            <a:r>
              <a:rPr lang="en-US" dirty="0" smtClean="0"/>
              <a:t>“I may </a:t>
            </a:r>
            <a:r>
              <a:rPr lang="en-US" dirty="0"/>
              <a:t>have a seizure. A seizure is when a person’s body begins to shake all over, and it seems like they don’t have control of their body. It happens all of a sudden, and can look scary, but it’s not dangerous</a:t>
            </a:r>
            <a:r>
              <a:rPr lang="en-US" dirty="0" smtClean="0"/>
              <a:t>.”</a:t>
            </a:r>
            <a:endParaRPr lang="en-US" dirty="0"/>
          </a:p>
          <a:p>
            <a:pPr>
              <a:spcAft>
                <a:spcPts val="600"/>
              </a:spcAft>
            </a:pPr>
            <a:r>
              <a:rPr lang="en-US" dirty="0" smtClean="0"/>
              <a:t>“Because </a:t>
            </a:r>
            <a:r>
              <a:rPr lang="en-US" dirty="0"/>
              <a:t>these treatments are all connected to </a:t>
            </a:r>
            <a:r>
              <a:rPr lang="en-US" dirty="0" smtClean="0"/>
              <a:t>my brain</a:t>
            </a:r>
            <a:r>
              <a:rPr lang="en-US" dirty="0"/>
              <a:t>, it might cause </a:t>
            </a:r>
            <a:r>
              <a:rPr lang="en-US" dirty="0" smtClean="0"/>
              <a:t>me to change. You </a:t>
            </a:r>
            <a:r>
              <a:rPr lang="en-US" dirty="0"/>
              <a:t>know how you use your brain to walk and talk and think? The tumor or the medicines might cause changes in </a:t>
            </a:r>
            <a:r>
              <a:rPr lang="en-US" dirty="0" smtClean="0"/>
              <a:t>my brain.”</a:t>
            </a:r>
          </a:p>
          <a:p>
            <a:pPr>
              <a:spcAft>
                <a:spcPts val="600"/>
              </a:spcAft>
            </a:pPr>
            <a:r>
              <a:rPr lang="en-US" dirty="0" smtClean="0"/>
              <a:t>“I may start </a:t>
            </a:r>
            <a:r>
              <a:rPr lang="en-US" dirty="0"/>
              <a:t>to have trouble moving or talking. </a:t>
            </a:r>
            <a:r>
              <a:rPr lang="en-US" dirty="0" smtClean="0"/>
              <a:t>My personality </a:t>
            </a:r>
            <a:r>
              <a:rPr lang="en-US" dirty="0"/>
              <a:t>may change, </a:t>
            </a:r>
            <a:r>
              <a:rPr lang="en-US" dirty="0" smtClean="0"/>
              <a:t>and I might </a:t>
            </a:r>
            <a:r>
              <a:rPr lang="en-US" dirty="0"/>
              <a:t>not remember things as well. [Describe what the doctor has told you</a:t>
            </a:r>
            <a:r>
              <a:rPr lang="en-US" dirty="0" smtClean="0"/>
              <a:t>].”</a:t>
            </a:r>
            <a:endParaRPr lang="en-US" dirty="0"/>
          </a:p>
        </p:txBody>
      </p:sp>
      <p:sp>
        <p:nvSpPr>
          <p:cNvPr id="2" name="Title 1"/>
          <p:cNvSpPr>
            <a:spLocks noGrp="1"/>
          </p:cNvSpPr>
          <p:nvPr>
            <p:ph type="title"/>
          </p:nvPr>
        </p:nvSpPr>
        <p:spPr>
          <a:xfrm>
            <a:off x="457200" y="225653"/>
            <a:ext cx="8229600" cy="1143000"/>
          </a:xfrm>
        </p:spPr>
        <p:txBody>
          <a:bodyPr>
            <a:normAutofit/>
          </a:bodyPr>
          <a:lstStyle/>
          <a:p>
            <a:r>
              <a:rPr lang="en-US" dirty="0" smtClean="0"/>
              <a:t>Describing side effects to children</a:t>
            </a:r>
            <a:endParaRPr lang="en-US" dirty="0"/>
          </a:p>
        </p:txBody>
      </p:sp>
      <p:pic>
        <p:nvPicPr>
          <p:cNvPr id="5" name="Content Placeholder 4" descr="ABTAWordTemplatev2.jpg"/>
          <p:cNvPicPr>
            <a:picLocks/>
          </p:cNvPicPr>
          <p:nvPr/>
        </p:nvPicPr>
        <p:blipFill rotWithShape="1">
          <a:blip r:embed="rId3"/>
          <a:srcRect t="2935" r="-525" b="93602"/>
          <a:stretch/>
        </p:blipFill>
        <p:spPr>
          <a:xfrm flipV="1">
            <a:off x="0" y="1300228"/>
            <a:ext cx="9144000" cy="287383"/>
          </a:xfrm>
          <a:prstGeom prst="rect">
            <a:avLst/>
          </a:prstGeom>
        </p:spPr>
      </p:pic>
    </p:spTree>
    <p:extLst>
      <p:ext uri="{BB962C8B-B14F-4D97-AF65-F5344CB8AC3E}">
        <p14:creationId xmlns:p14="http://schemas.microsoft.com/office/powerpoint/2010/main" val="2686128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11960</TotalTime>
  <Words>2987</Words>
  <Application>Microsoft Office PowerPoint</Application>
  <PresentationFormat>On-screen Show (4:3)</PresentationFormat>
  <Paragraphs>221</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Talking with Children</vt:lpstr>
      <vt:lpstr>Yes - do talk to children</vt:lpstr>
      <vt:lpstr>Where is your child developmentally? Emotionally?</vt:lpstr>
      <vt:lpstr>Describing the diagnosis for  younger children</vt:lpstr>
      <vt:lpstr>Describing the diagnosis for older children</vt:lpstr>
      <vt:lpstr>Describing the diagnosis for teens</vt:lpstr>
      <vt:lpstr>Describing tests and surgery to children</vt:lpstr>
      <vt:lpstr>Describing chemo and radiation to children</vt:lpstr>
      <vt:lpstr>Describing side effects to children</vt:lpstr>
      <vt:lpstr>Describing treatments to older children and teens</vt:lpstr>
      <vt:lpstr>Describing treatments to older children and teens (cont.)</vt:lpstr>
      <vt:lpstr>End of life and bereavement</vt:lpstr>
      <vt:lpstr>Listen and ask questions</vt:lpstr>
      <vt:lpstr>Reactions may be difficult to understand</vt:lpstr>
      <vt:lpstr>Other ways to help children</vt:lpstr>
      <vt:lpstr>Summary</vt:lpstr>
      <vt:lpstr>Looking for additional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Keegan</dc:creator>
  <cp:lastModifiedBy>Vincent Rock</cp:lastModifiedBy>
  <cp:revision>215</cp:revision>
  <cp:lastPrinted>2014-11-21T14:50:36Z</cp:lastPrinted>
  <dcterms:created xsi:type="dcterms:W3CDTF">2014-04-08T23:27:23Z</dcterms:created>
  <dcterms:modified xsi:type="dcterms:W3CDTF">2017-04-03T20:02:43Z</dcterms:modified>
</cp:coreProperties>
</file>